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 id="2147483675" r:id="rId2"/>
  </p:sldMasterIdLst>
  <p:notesMasterIdLst>
    <p:notesMasterId r:id="rId42"/>
  </p:notesMasterIdLst>
  <p:sldIdLst>
    <p:sldId id="398" r:id="rId3"/>
    <p:sldId id="475" r:id="rId4"/>
    <p:sldId id="495" r:id="rId5"/>
    <p:sldId id="386" r:id="rId6"/>
    <p:sldId id="497" r:id="rId7"/>
    <p:sldId id="487" r:id="rId8"/>
    <p:sldId id="488" r:id="rId9"/>
    <p:sldId id="489" r:id="rId10"/>
    <p:sldId id="490" r:id="rId11"/>
    <p:sldId id="498" r:id="rId12"/>
    <p:sldId id="499" r:id="rId13"/>
    <p:sldId id="484" r:id="rId14"/>
    <p:sldId id="494" r:id="rId15"/>
    <p:sldId id="492" r:id="rId16"/>
    <p:sldId id="493" r:id="rId17"/>
    <p:sldId id="444" r:id="rId18"/>
    <p:sldId id="449" r:id="rId19"/>
    <p:sldId id="450" r:id="rId20"/>
    <p:sldId id="496" r:id="rId21"/>
    <p:sldId id="451" r:id="rId22"/>
    <p:sldId id="446" r:id="rId23"/>
    <p:sldId id="476" r:id="rId24"/>
    <p:sldId id="478" r:id="rId25"/>
    <p:sldId id="461" r:id="rId26"/>
    <p:sldId id="462" r:id="rId27"/>
    <p:sldId id="464" r:id="rId28"/>
    <p:sldId id="465" r:id="rId29"/>
    <p:sldId id="463" r:id="rId30"/>
    <p:sldId id="459" r:id="rId31"/>
    <p:sldId id="500" r:id="rId32"/>
    <p:sldId id="468" r:id="rId33"/>
    <p:sldId id="479" r:id="rId34"/>
    <p:sldId id="470" r:id="rId35"/>
    <p:sldId id="501" r:id="rId36"/>
    <p:sldId id="473" r:id="rId37"/>
    <p:sldId id="482" r:id="rId38"/>
    <p:sldId id="480" r:id="rId39"/>
    <p:sldId id="447" r:id="rId40"/>
    <p:sldId id="43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gomotso Zantsi" initials="KZ" lastIdx="2" clrIdx="0"/>
  <p:cmAuthor id="1" name="Lydia Matsheka" initials="L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494" autoAdjust="0"/>
  </p:normalViewPr>
  <p:slideViewPr>
    <p:cSldViewPr>
      <p:cViewPr>
        <p:scale>
          <a:sx n="70" d="100"/>
          <a:sy n="70" d="100"/>
        </p:scale>
        <p:origin x="-106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Pre Capital</c:v>
                </c:pt>
              </c:strCache>
            </c:strRef>
          </c:tx>
          <c:cat>
            <c:strRef>
              <c:f>Sheet1!$A$2:$A$6</c:f>
              <c:strCache>
                <c:ptCount val="5"/>
                <c:pt idx="0">
                  <c:v>Human Capital</c:v>
                </c:pt>
                <c:pt idx="1">
                  <c:v>Social Capital</c:v>
                </c:pt>
                <c:pt idx="2">
                  <c:v>Financial Capital</c:v>
                </c:pt>
                <c:pt idx="3">
                  <c:v>Physical Capital</c:v>
                </c:pt>
                <c:pt idx="4">
                  <c:v>Natural Capital</c:v>
                </c:pt>
              </c:strCache>
            </c:strRef>
          </c:cat>
          <c:val>
            <c:numRef>
              <c:f>Sheet1!$B$2:$B$6</c:f>
              <c:numCache>
                <c:formatCode>General</c:formatCode>
                <c:ptCount val="5"/>
                <c:pt idx="0">
                  <c:v>20</c:v>
                </c:pt>
                <c:pt idx="1">
                  <c:v>32</c:v>
                </c:pt>
                <c:pt idx="2">
                  <c:v>12</c:v>
                </c:pt>
                <c:pt idx="3">
                  <c:v>15</c:v>
                </c:pt>
                <c:pt idx="4">
                  <c:v>45</c:v>
                </c:pt>
              </c:numCache>
            </c:numRef>
          </c:val>
        </c:ser>
        <c:ser>
          <c:idx val="1"/>
          <c:order val="1"/>
          <c:tx>
            <c:strRef>
              <c:f>Sheet1!$C$1</c:f>
              <c:strCache>
                <c:ptCount val="1"/>
                <c:pt idx="0">
                  <c:v>Post Capital</c:v>
                </c:pt>
              </c:strCache>
            </c:strRef>
          </c:tx>
          <c:cat>
            <c:strRef>
              <c:f>Sheet1!$A$2:$A$6</c:f>
              <c:strCache>
                <c:ptCount val="5"/>
                <c:pt idx="0">
                  <c:v>Human Capital</c:v>
                </c:pt>
                <c:pt idx="1">
                  <c:v>Social Capital</c:v>
                </c:pt>
                <c:pt idx="2">
                  <c:v>Financial Capital</c:v>
                </c:pt>
                <c:pt idx="3">
                  <c:v>Physical Capital</c:v>
                </c:pt>
                <c:pt idx="4">
                  <c:v>Natural Capital</c:v>
                </c:pt>
              </c:strCache>
            </c:strRef>
          </c:cat>
          <c:val>
            <c:numRef>
              <c:f>Sheet1!$C$2:$C$6</c:f>
              <c:numCache>
                <c:formatCode>General</c:formatCode>
                <c:ptCount val="5"/>
                <c:pt idx="0">
                  <c:v>40</c:v>
                </c:pt>
                <c:pt idx="1">
                  <c:v>25</c:v>
                </c:pt>
                <c:pt idx="2">
                  <c:v>45</c:v>
                </c:pt>
                <c:pt idx="3">
                  <c:v>35</c:v>
                </c:pt>
                <c:pt idx="4">
                  <c:v>30</c:v>
                </c:pt>
              </c:numCache>
            </c:numRef>
          </c:val>
        </c:ser>
        <c:dLbls>
          <c:showLegendKey val="0"/>
          <c:showVal val="0"/>
          <c:showCatName val="0"/>
          <c:showSerName val="0"/>
          <c:showPercent val="0"/>
          <c:showBubbleSize val="0"/>
        </c:dLbls>
        <c:axId val="222115328"/>
        <c:axId val="222116864"/>
      </c:radarChart>
      <c:catAx>
        <c:axId val="222115328"/>
        <c:scaling>
          <c:orientation val="minMax"/>
        </c:scaling>
        <c:delete val="0"/>
        <c:axPos val="b"/>
        <c:majorGridlines/>
        <c:numFmt formatCode="General" sourceLinked="0"/>
        <c:majorTickMark val="out"/>
        <c:minorTickMark val="none"/>
        <c:tickLblPos val="nextTo"/>
        <c:crossAx val="222116864"/>
        <c:crosses val="autoZero"/>
        <c:auto val="1"/>
        <c:lblAlgn val="ctr"/>
        <c:lblOffset val="100"/>
        <c:noMultiLvlLbl val="0"/>
      </c:catAx>
      <c:valAx>
        <c:axId val="222116864"/>
        <c:scaling>
          <c:orientation val="minMax"/>
        </c:scaling>
        <c:delete val="0"/>
        <c:axPos val="l"/>
        <c:majorGridlines/>
        <c:numFmt formatCode="General" sourceLinked="1"/>
        <c:majorTickMark val="cross"/>
        <c:minorTickMark val="none"/>
        <c:tickLblPos val="nextTo"/>
        <c:crossAx val="2221153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F5610-2E4A-465D-9DB3-570E49BAF05C}"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8E634889-0AA7-482E-862B-FEB4D33CF993}">
      <dgm:prSet phldrT="[Text]"/>
      <dgm:spPr/>
      <dgm:t>
        <a:bodyPr/>
        <a:lstStyle/>
        <a:p>
          <a:r>
            <a:rPr lang="en-GB" dirty="0" smtClean="0"/>
            <a:t>WO</a:t>
          </a:r>
          <a:endParaRPr lang="en-GB" dirty="0"/>
        </a:p>
      </dgm:t>
    </dgm:pt>
    <dgm:pt modelId="{3F234D9E-22BB-425A-A00D-A149B4A1AB5D}" type="parTrans" cxnId="{C331FB89-8E6A-41F7-A6E2-526FCEBE7AE3}">
      <dgm:prSet/>
      <dgm:spPr/>
      <dgm:t>
        <a:bodyPr/>
        <a:lstStyle/>
        <a:p>
          <a:endParaRPr lang="en-GB"/>
        </a:p>
      </dgm:t>
    </dgm:pt>
    <dgm:pt modelId="{3C5988AC-4153-4E9B-A390-AF117A6089D6}" type="sibTrans" cxnId="{C331FB89-8E6A-41F7-A6E2-526FCEBE7AE3}">
      <dgm:prSet/>
      <dgm:spPr/>
      <dgm:t>
        <a:bodyPr/>
        <a:lstStyle/>
        <a:p>
          <a:endParaRPr lang="en-GB"/>
        </a:p>
      </dgm:t>
    </dgm:pt>
    <dgm:pt modelId="{5D1688A6-B9DC-457C-8F6D-AB57ACDFFA26}">
      <dgm:prSet phldrT="[Text]"/>
      <dgm:spPr/>
      <dgm:t>
        <a:bodyPr/>
        <a:lstStyle/>
        <a:p>
          <a:r>
            <a:rPr lang="en-GB" dirty="0" smtClean="0"/>
            <a:t>FTE</a:t>
          </a:r>
          <a:endParaRPr lang="en-GB" dirty="0"/>
        </a:p>
      </dgm:t>
    </dgm:pt>
    <dgm:pt modelId="{C5B20E57-51DD-455E-9BB3-B5F256A19620}" type="parTrans" cxnId="{929D0C21-2A89-40EE-9DB7-5A542BF8EF45}">
      <dgm:prSet/>
      <dgm:spPr/>
      <dgm:t>
        <a:bodyPr/>
        <a:lstStyle/>
        <a:p>
          <a:endParaRPr lang="en-GB"/>
        </a:p>
      </dgm:t>
    </dgm:pt>
    <dgm:pt modelId="{1E05105E-1ACC-4CA3-BEA3-14965DD0C450}" type="sibTrans" cxnId="{929D0C21-2A89-40EE-9DB7-5A542BF8EF45}">
      <dgm:prSet/>
      <dgm:spPr/>
      <dgm:t>
        <a:bodyPr/>
        <a:lstStyle/>
        <a:p>
          <a:endParaRPr lang="en-GB"/>
        </a:p>
      </dgm:t>
    </dgm:pt>
    <dgm:pt modelId="{BCAA730A-6AED-465D-9523-81E1CD6E39E5}">
      <dgm:prSet phldrT="[Text]"/>
      <dgm:spPr/>
      <dgm:t>
        <a:bodyPr/>
        <a:lstStyle/>
        <a:p>
          <a:r>
            <a:rPr lang="en-GB" dirty="0" smtClean="0"/>
            <a:t>LI</a:t>
          </a:r>
          <a:endParaRPr lang="en-GB" dirty="0"/>
        </a:p>
      </dgm:t>
    </dgm:pt>
    <dgm:pt modelId="{B93E4B41-A368-4DDD-9C56-562795080509}" type="parTrans" cxnId="{6D8A6215-6E6C-4A99-AF7D-E565ECB6A923}">
      <dgm:prSet/>
      <dgm:spPr/>
      <dgm:t>
        <a:bodyPr/>
        <a:lstStyle/>
        <a:p>
          <a:endParaRPr lang="en-GB"/>
        </a:p>
      </dgm:t>
    </dgm:pt>
    <dgm:pt modelId="{7BFA0379-6C76-4983-8DCF-FBC96BCAE7C8}" type="sibTrans" cxnId="{6D8A6215-6E6C-4A99-AF7D-E565ECB6A923}">
      <dgm:prSet/>
      <dgm:spPr/>
      <dgm:t>
        <a:bodyPr/>
        <a:lstStyle/>
        <a:p>
          <a:endParaRPr lang="en-GB"/>
        </a:p>
      </dgm:t>
    </dgm:pt>
    <dgm:pt modelId="{99516675-D008-4D01-B39D-C3821BF0AF58}">
      <dgm:prSet phldrT="[Text]" custT="1"/>
      <dgm:spPr/>
      <dgm:t>
        <a:bodyPr/>
        <a:lstStyle/>
        <a:p>
          <a:r>
            <a:rPr lang="en-ZA" sz="2400" dirty="0" smtClean="0"/>
            <a:t>Expenditure on wages expressed at a percentage of total project expenditure</a:t>
          </a:r>
          <a:r>
            <a:rPr lang="en-ZA" sz="2000" dirty="0" smtClean="0"/>
            <a:t>. </a:t>
          </a:r>
          <a:endParaRPr lang="en-GB" sz="2000" dirty="0"/>
        </a:p>
      </dgm:t>
    </dgm:pt>
    <dgm:pt modelId="{9B0AB453-990B-4661-8273-30913E7554EB}" type="parTrans" cxnId="{A8148F0E-4D16-425C-86D4-6172BA8BBA61}">
      <dgm:prSet/>
      <dgm:spPr/>
      <dgm:t>
        <a:bodyPr/>
        <a:lstStyle/>
        <a:p>
          <a:endParaRPr lang="en-GB"/>
        </a:p>
      </dgm:t>
    </dgm:pt>
    <dgm:pt modelId="{DB84811A-877B-419A-B6DA-B61F39D71C3E}" type="sibTrans" cxnId="{A8148F0E-4D16-425C-86D4-6172BA8BBA61}">
      <dgm:prSet/>
      <dgm:spPr/>
      <dgm:t>
        <a:bodyPr/>
        <a:lstStyle/>
        <a:p>
          <a:endParaRPr lang="en-GB"/>
        </a:p>
      </dgm:t>
    </dgm:pt>
    <dgm:pt modelId="{25E35EE1-BA7D-43AE-8FFC-5EF076C9BC86}">
      <dgm:prSet phldrT="[Text]" custT="1"/>
      <dgm:spPr/>
      <dgm:t>
        <a:bodyPr/>
        <a:lstStyle/>
        <a:p>
          <a:r>
            <a:rPr lang="en-ZA" sz="2400" dirty="0" smtClean="0"/>
            <a:t>Paid work created for an individual on an EPWP project for any period of time.</a:t>
          </a:r>
          <a:endParaRPr lang="en-GB" sz="2400" dirty="0"/>
        </a:p>
      </dgm:t>
    </dgm:pt>
    <dgm:pt modelId="{B33FA216-E6A3-4FC7-A556-B7331BB488B6}" type="parTrans" cxnId="{47C95170-C17A-4A22-8422-0C7C435327BB}">
      <dgm:prSet/>
      <dgm:spPr/>
      <dgm:t>
        <a:bodyPr/>
        <a:lstStyle/>
        <a:p>
          <a:endParaRPr lang="en-GB"/>
        </a:p>
      </dgm:t>
    </dgm:pt>
    <dgm:pt modelId="{B20F3989-612A-48B0-B691-E7F86986B1C5}" type="sibTrans" cxnId="{47C95170-C17A-4A22-8422-0C7C435327BB}">
      <dgm:prSet/>
      <dgm:spPr/>
      <dgm:t>
        <a:bodyPr/>
        <a:lstStyle/>
        <a:p>
          <a:endParaRPr lang="en-GB"/>
        </a:p>
      </dgm:t>
    </dgm:pt>
    <dgm:pt modelId="{B7A308D7-B406-4940-86CA-16C38EB09837}">
      <dgm:prSet phldrT="[Text]" custT="1"/>
      <dgm:spPr/>
      <dgm:t>
        <a:bodyPr/>
        <a:lstStyle/>
        <a:p>
          <a:r>
            <a:rPr lang="en-ZA" sz="2400" dirty="0" smtClean="0"/>
            <a:t>One person-year of employment. One person year is equivalent to 230 person days of work.</a:t>
          </a:r>
          <a:endParaRPr lang="en-GB" sz="2400" dirty="0"/>
        </a:p>
      </dgm:t>
    </dgm:pt>
    <dgm:pt modelId="{6E040EED-8A71-44EA-BE0B-8E7BA9FDE9EC}" type="parTrans" cxnId="{54DA64E1-699C-4F1E-80F9-ADCF8BD0C8D2}">
      <dgm:prSet/>
      <dgm:spPr/>
      <dgm:t>
        <a:bodyPr/>
        <a:lstStyle/>
        <a:p>
          <a:endParaRPr lang="en-GB"/>
        </a:p>
      </dgm:t>
    </dgm:pt>
    <dgm:pt modelId="{746153C1-4591-466B-8815-BA29B99A2A77}" type="sibTrans" cxnId="{54DA64E1-699C-4F1E-80F9-ADCF8BD0C8D2}">
      <dgm:prSet/>
      <dgm:spPr/>
      <dgm:t>
        <a:bodyPr/>
        <a:lstStyle/>
        <a:p>
          <a:endParaRPr lang="en-GB"/>
        </a:p>
      </dgm:t>
    </dgm:pt>
    <dgm:pt modelId="{0B569EC9-1751-4B54-AC6A-202FD99CB675}" type="pres">
      <dgm:prSet presAssocID="{B65F5610-2E4A-465D-9DB3-570E49BAF05C}" presName="Name0" presStyleCnt="0">
        <dgm:presLayoutVars>
          <dgm:chMax val="5"/>
          <dgm:chPref val="5"/>
          <dgm:dir/>
          <dgm:animLvl val="lvl"/>
        </dgm:presLayoutVars>
      </dgm:prSet>
      <dgm:spPr/>
      <dgm:t>
        <a:bodyPr/>
        <a:lstStyle/>
        <a:p>
          <a:endParaRPr lang="en-GB"/>
        </a:p>
      </dgm:t>
    </dgm:pt>
    <dgm:pt modelId="{F2699E8D-966D-4217-8061-9845A2D1F0CC}" type="pres">
      <dgm:prSet presAssocID="{8E634889-0AA7-482E-862B-FEB4D33CF993}" presName="parentText1" presStyleLbl="node1" presStyleIdx="0" presStyleCnt="3">
        <dgm:presLayoutVars>
          <dgm:chMax/>
          <dgm:chPref val="3"/>
          <dgm:bulletEnabled val="1"/>
        </dgm:presLayoutVars>
      </dgm:prSet>
      <dgm:spPr/>
      <dgm:t>
        <a:bodyPr/>
        <a:lstStyle/>
        <a:p>
          <a:endParaRPr lang="en-GB"/>
        </a:p>
      </dgm:t>
    </dgm:pt>
    <dgm:pt modelId="{08177DB7-BAB2-4041-9A64-27F98A9381EE}" type="pres">
      <dgm:prSet presAssocID="{8E634889-0AA7-482E-862B-FEB4D33CF993}" presName="childText1" presStyleLbl="solidAlignAcc1" presStyleIdx="0" presStyleCnt="3">
        <dgm:presLayoutVars>
          <dgm:chMax val="0"/>
          <dgm:chPref val="0"/>
          <dgm:bulletEnabled val="1"/>
        </dgm:presLayoutVars>
      </dgm:prSet>
      <dgm:spPr/>
      <dgm:t>
        <a:bodyPr/>
        <a:lstStyle/>
        <a:p>
          <a:endParaRPr lang="en-GB"/>
        </a:p>
      </dgm:t>
    </dgm:pt>
    <dgm:pt modelId="{98A5906F-5D1B-4065-BAD9-74D5A407DF54}" type="pres">
      <dgm:prSet presAssocID="{5D1688A6-B9DC-457C-8F6D-AB57ACDFFA26}" presName="parentText2" presStyleLbl="node1" presStyleIdx="1" presStyleCnt="3">
        <dgm:presLayoutVars>
          <dgm:chMax/>
          <dgm:chPref val="3"/>
          <dgm:bulletEnabled val="1"/>
        </dgm:presLayoutVars>
      </dgm:prSet>
      <dgm:spPr/>
      <dgm:t>
        <a:bodyPr/>
        <a:lstStyle/>
        <a:p>
          <a:endParaRPr lang="en-GB"/>
        </a:p>
      </dgm:t>
    </dgm:pt>
    <dgm:pt modelId="{8253511F-7ACB-4FCC-A814-E0385DE9B182}" type="pres">
      <dgm:prSet presAssocID="{5D1688A6-B9DC-457C-8F6D-AB57ACDFFA26}" presName="childText2" presStyleLbl="solidAlignAcc1" presStyleIdx="1" presStyleCnt="3">
        <dgm:presLayoutVars>
          <dgm:chMax val="0"/>
          <dgm:chPref val="0"/>
          <dgm:bulletEnabled val="1"/>
        </dgm:presLayoutVars>
      </dgm:prSet>
      <dgm:spPr/>
      <dgm:t>
        <a:bodyPr/>
        <a:lstStyle/>
        <a:p>
          <a:endParaRPr lang="en-GB"/>
        </a:p>
      </dgm:t>
    </dgm:pt>
    <dgm:pt modelId="{4600E619-41DB-4988-99C5-527190CC227B}" type="pres">
      <dgm:prSet presAssocID="{BCAA730A-6AED-465D-9523-81E1CD6E39E5}" presName="parentText3" presStyleLbl="node1" presStyleIdx="2" presStyleCnt="3">
        <dgm:presLayoutVars>
          <dgm:chMax/>
          <dgm:chPref val="3"/>
          <dgm:bulletEnabled val="1"/>
        </dgm:presLayoutVars>
      </dgm:prSet>
      <dgm:spPr/>
      <dgm:t>
        <a:bodyPr/>
        <a:lstStyle/>
        <a:p>
          <a:endParaRPr lang="en-GB"/>
        </a:p>
      </dgm:t>
    </dgm:pt>
    <dgm:pt modelId="{16E645B9-1228-427A-A49C-AE44FE141F10}" type="pres">
      <dgm:prSet presAssocID="{BCAA730A-6AED-465D-9523-81E1CD6E39E5}" presName="childText3" presStyleLbl="solidAlignAcc1" presStyleIdx="2" presStyleCnt="3" custScaleY="122333">
        <dgm:presLayoutVars>
          <dgm:chMax val="0"/>
          <dgm:chPref val="0"/>
          <dgm:bulletEnabled val="1"/>
        </dgm:presLayoutVars>
      </dgm:prSet>
      <dgm:spPr/>
      <dgm:t>
        <a:bodyPr/>
        <a:lstStyle/>
        <a:p>
          <a:endParaRPr lang="en-GB"/>
        </a:p>
      </dgm:t>
    </dgm:pt>
  </dgm:ptLst>
  <dgm:cxnLst>
    <dgm:cxn modelId="{B9303365-77F0-43B5-96E8-81F4FA839C82}" type="presOf" srcId="{25E35EE1-BA7D-43AE-8FFC-5EF076C9BC86}" destId="{08177DB7-BAB2-4041-9A64-27F98A9381EE}" srcOrd="0" destOrd="0" presId="urn:microsoft.com/office/officeart/2009/3/layout/IncreasingArrowsProcess"/>
    <dgm:cxn modelId="{6A40C72E-EAC7-489E-9A61-6C3EA7F1A9A9}" type="presOf" srcId="{8E634889-0AA7-482E-862B-FEB4D33CF993}" destId="{F2699E8D-966D-4217-8061-9845A2D1F0CC}" srcOrd="0" destOrd="0" presId="urn:microsoft.com/office/officeart/2009/3/layout/IncreasingArrowsProcess"/>
    <dgm:cxn modelId="{54DA64E1-699C-4F1E-80F9-ADCF8BD0C8D2}" srcId="{5D1688A6-B9DC-457C-8F6D-AB57ACDFFA26}" destId="{B7A308D7-B406-4940-86CA-16C38EB09837}" srcOrd="0" destOrd="0" parTransId="{6E040EED-8A71-44EA-BE0B-8E7BA9FDE9EC}" sibTransId="{746153C1-4591-466B-8815-BA29B99A2A77}"/>
    <dgm:cxn modelId="{A8148F0E-4D16-425C-86D4-6172BA8BBA61}" srcId="{BCAA730A-6AED-465D-9523-81E1CD6E39E5}" destId="{99516675-D008-4D01-B39D-C3821BF0AF58}" srcOrd="0" destOrd="0" parTransId="{9B0AB453-990B-4661-8273-30913E7554EB}" sibTransId="{DB84811A-877B-419A-B6DA-B61F39D71C3E}"/>
    <dgm:cxn modelId="{47C95170-C17A-4A22-8422-0C7C435327BB}" srcId="{8E634889-0AA7-482E-862B-FEB4D33CF993}" destId="{25E35EE1-BA7D-43AE-8FFC-5EF076C9BC86}" srcOrd="0" destOrd="0" parTransId="{B33FA216-E6A3-4FC7-A556-B7331BB488B6}" sibTransId="{B20F3989-612A-48B0-B691-E7F86986B1C5}"/>
    <dgm:cxn modelId="{CDFA0A78-5224-4920-9045-7F40AF3D642B}" type="presOf" srcId="{B7A308D7-B406-4940-86CA-16C38EB09837}" destId="{8253511F-7ACB-4FCC-A814-E0385DE9B182}" srcOrd="0" destOrd="0" presId="urn:microsoft.com/office/officeart/2009/3/layout/IncreasingArrowsProcess"/>
    <dgm:cxn modelId="{17F94D33-7EBA-4273-87E9-8763A0105B7D}" type="presOf" srcId="{BCAA730A-6AED-465D-9523-81E1CD6E39E5}" destId="{4600E619-41DB-4988-99C5-527190CC227B}" srcOrd="0" destOrd="0" presId="urn:microsoft.com/office/officeart/2009/3/layout/IncreasingArrowsProcess"/>
    <dgm:cxn modelId="{6D8A6215-6E6C-4A99-AF7D-E565ECB6A923}" srcId="{B65F5610-2E4A-465D-9DB3-570E49BAF05C}" destId="{BCAA730A-6AED-465D-9523-81E1CD6E39E5}" srcOrd="2" destOrd="0" parTransId="{B93E4B41-A368-4DDD-9C56-562795080509}" sibTransId="{7BFA0379-6C76-4983-8DCF-FBC96BCAE7C8}"/>
    <dgm:cxn modelId="{929D0C21-2A89-40EE-9DB7-5A542BF8EF45}" srcId="{B65F5610-2E4A-465D-9DB3-570E49BAF05C}" destId="{5D1688A6-B9DC-457C-8F6D-AB57ACDFFA26}" srcOrd="1" destOrd="0" parTransId="{C5B20E57-51DD-455E-9BB3-B5F256A19620}" sibTransId="{1E05105E-1ACC-4CA3-BEA3-14965DD0C450}"/>
    <dgm:cxn modelId="{59BBF60E-BC34-4941-A09A-C2EA098416C1}" type="presOf" srcId="{99516675-D008-4D01-B39D-C3821BF0AF58}" destId="{16E645B9-1228-427A-A49C-AE44FE141F10}" srcOrd="0" destOrd="0" presId="urn:microsoft.com/office/officeart/2009/3/layout/IncreasingArrowsProcess"/>
    <dgm:cxn modelId="{14C978E6-03FF-4F92-992A-29B3F4EC8D25}" type="presOf" srcId="{B65F5610-2E4A-465D-9DB3-570E49BAF05C}" destId="{0B569EC9-1751-4B54-AC6A-202FD99CB675}" srcOrd="0" destOrd="0" presId="urn:microsoft.com/office/officeart/2009/3/layout/IncreasingArrowsProcess"/>
    <dgm:cxn modelId="{C331FB89-8E6A-41F7-A6E2-526FCEBE7AE3}" srcId="{B65F5610-2E4A-465D-9DB3-570E49BAF05C}" destId="{8E634889-0AA7-482E-862B-FEB4D33CF993}" srcOrd="0" destOrd="0" parTransId="{3F234D9E-22BB-425A-A00D-A149B4A1AB5D}" sibTransId="{3C5988AC-4153-4E9B-A390-AF117A6089D6}"/>
    <dgm:cxn modelId="{19310A68-B5C6-4230-951C-DC3BB55BFB31}" type="presOf" srcId="{5D1688A6-B9DC-457C-8F6D-AB57ACDFFA26}" destId="{98A5906F-5D1B-4065-BAD9-74D5A407DF54}" srcOrd="0" destOrd="0" presId="urn:microsoft.com/office/officeart/2009/3/layout/IncreasingArrowsProcess"/>
    <dgm:cxn modelId="{EE5B8DDF-58EA-426F-8EEE-AD289CFF5514}" type="presParOf" srcId="{0B569EC9-1751-4B54-AC6A-202FD99CB675}" destId="{F2699E8D-966D-4217-8061-9845A2D1F0CC}" srcOrd="0" destOrd="0" presId="urn:microsoft.com/office/officeart/2009/3/layout/IncreasingArrowsProcess"/>
    <dgm:cxn modelId="{20B877D8-2CDE-4BDF-97D9-8B0E9060EFE9}" type="presParOf" srcId="{0B569EC9-1751-4B54-AC6A-202FD99CB675}" destId="{08177DB7-BAB2-4041-9A64-27F98A9381EE}" srcOrd="1" destOrd="0" presId="urn:microsoft.com/office/officeart/2009/3/layout/IncreasingArrowsProcess"/>
    <dgm:cxn modelId="{386B1388-64A9-4343-8E15-A41C59D0780B}" type="presParOf" srcId="{0B569EC9-1751-4B54-AC6A-202FD99CB675}" destId="{98A5906F-5D1B-4065-BAD9-74D5A407DF54}" srcOrd="2" destOrd="0" presId="urn:microsoft.com/office/officeart/2009/3/layout/IncreasingArrowsProcess"/>
    <dgm:cxn modelId="{6C303F5D-1FDF-4664-BA62-5013CFA515F7}" type="presParOf" srcId="{0B569EC9-1751-4B54-AC6A-202FD99CB675}" destId="{8253511F-7ACB-4FCC-A814-E0385DE9B182}" srcOrd="3" destOrd="0" presId="urn:microsoft.com/office/officeart/2009/3/layout/IncreasingArrowsProcess"/>
    <dgm:cxn modelId="{B1F48B2D-093D-442F-A094-EDECB06A2BD4}" type="presParOf" srcId="{0B569EC9-1751-4B54-AC6A-202FD99CB675}" destId="{4600E619-41DB-4988-99C5-527190CC227B}" srcOrd="4" destOrd="0" presId="urn:microsoft.com/office/officeart/2009/3/layout/IncreasingArrowsProcess"/>
    <dgm:cxn modelId="{F9922CD6-B076-49B7-97D9-279A34097E43}" type="presParOf" srcId="{0B569EC9-1751-4B54-AC6A-202FD99CB675}" destId="{16E645B9-1228-427A-A49C-AE44FE141F10}" srcOrd="5"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F54BA1-C0AE-45E0-A665-531F82A190DC}"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en-GB"/>
        </a:p>
      </dgm:t>
    </dgm:pt>
    <dgm:pt modelId="{8B7FF70F-8924-4BDD-A007-9FD9A5C72C82}">
      <dgm:prSet phldrT="[Text]"/>
      <dgm:spPr/>
      <dgm:t>
        <a:bodyPr/>
        <a:lstStyle/>
        <a:p>
          <a:r>
            <a:rPr lang="en-GB" dirty="0" smtClean="0"/>
            <a:t>Labour </a:t>
          </a:r>
          <a:endParaRPr lang="en-GB" dirty="0"/>
        </a:p>
      </dgm:t>
    </dgm:pt>
    <dgm:pt modelId="{38CDD419-9DE3-4240-A11E-842E4B084031}" type="parTrans" cxnId="{28794BAB-6E41-4326-A537-AAAF51793F55}">
      <dgm:prSet/>
      <dgm:spPr/>
      <dgm:t>
        <a:bodyPr/>
        <a:lstStyle/>
        <a:p>
          <a:endParaRPr lang="en-GB"/>
        </a:p>
      </dgm:t>
    </dgm:pt>
    <dgm:pt modelId="{78C49956-DB48-45FE-BB06-F217EB380496}" type="sibTrans" cxnId="{28794BAB-6E41-4326-A537-AAAF51793F55}">
      <dgm:prSet/>
      <dgm:spPr/>
      <dgm:t>
        <a:bodyPr/>
        <a:lstStyle/>
        <a:p>
          <a:endParaRPr lang="en-GB"/>
        </a:p>
      </dgm:t>
    </dgm:pt>
    <dgm:pt modelId="{EC553D71-3BBB-4B75-BF16-8EFFEE966965}">
      <dgm:prSet phldrT="[Text]"/>
      <dgm:spPr/>
      <dgm:t>
        <a:bodyPr/>
        <a:lstStyle/>
        <a:p>
          <a:r>
            <a:rPr lang="en-GB" dirty="0" smtClean="0"/>
            <a:t>Supervision</a:t>
          </a:r>
          <a:endParaRPr lang="en-GB" dirty="0"/>
        </a:p>
      </dgm:t>
    </dgm:pt>
    <dgm:pt modelId="{F52BCD47-098D-4DC7-B5AF-345910B80EC5}" type="parTrans" cxnId="{13132F83-1162-41BD-983B-E3198775556D}">
      <dgm:prSet/>
      <dgm:spPr/>
      <dgm:t>
        <a:bodyPr/>
        <a:lstStyle/>
        <a:p>
          <a:endParaRPr lang="en-GB"/>
        </a:p>
      </dgm:t>
    </dgm:pt>
    <dgm:pt modelId="{A7D5EF3A-6B41-4F2E-8576-413589DCAAC7}" type="sibTrans" cxnId="{13132F83-1162-41BD-983B-E3198775556D}">
      <dgm:prSet/>
      <dgm:spPr/>
      <dgm:t>
        <a:bodyPr/>
        <a:lstStyle/>
        <a:p>
          <a:endParaRPr lang="en-GB"/>
        </a:p>
      </dgm:t>
    </dgm:pt>
    <dgm:pt modelId="{41CB525C-C63C-4643-A07E-5FCCCBA54DAF}">
      <dgm:prSet phldrT="[Text]"/>
      <dgm:spPr/>
      <dgm:t>
        <a:bodyPr/>
        <a:lstStyle/>
        <a:p>
          <a:r>
            <a:rPr lang="en-GB" dirty="0" smtClean="0"/>
            <a:t>Materials</a:t>
          </a:r>
          <a:endParaRPr lang="en-GB" dirty="0"/>
        </a:p>
      </dgm:t>
    </dgm:pt>
    <dgm:pt modelId="{26641DB8-4D2A-4ADB-8DD6-3133897A2817}" type="parTrans" cxnId="{4DE734D6-4859-428A-ABF3-C0E664C81380}">
      <dgm:prSet/>
      <dgm:spPr/>
      <dgm:t>
        <a:bodyPr/>
        <a:lstStyle/>
        <a:p>
          <a:endParaRPr lang="en-GB"/>
        </a:p>
      </dgm:t>
    </dgm:pt>
    <dgm:pt modelId="{98DEAB8E-E32A-465F-8600-799249EDC131}" type="sibTrans" cxnId="{4DE734D6-4859-428A-ABF3-C0E664C81380}">
      <dgm:prSet/>
      <dgm:spPr/>
      <dgm:t>
        <a:bodyPr/>
        <a:lstStyle/>
        <a:p>
          <a:endParaRPr lang="en-GB"/>
        </a:p>
      </dgm:t>
    </dgm:pt>
    <dgm:pt modelId="{8CF3CB3E-6966-46AB-8424-EF17A5211F9B}">
      <dgm:prSet phldrT="[Text]"/>
      <dgm:spPr/>
      <dgm:t>
        <a:bodyPr/>
        <a:lstStyle/>
        <a:p>
          <a:r>
            <a:rPr lang="en-GB" dirty="0" smtClean="0"/>
            <a:t>Tools and Equipment </a:t>
          </a:r>
          <a:endParaRPr lang="en-GB" dirty="0"/>
        </a:p>
      </dgm:t>
    </dgm:pt>
    <dgm:pt modelId="{0A076533-1E88-43DA-9BC9-46CF56519939}" type="parTrans" cxnId="{6171CA11-6024-44F9-B6B2-7B87700140C9}">
      <dgm:prSet/>
      <dgm:spPr/>
      <dgm:t>
        <a:bodyPr/>
        <a:lstStyle/>
        <a:p>
          <a:endParaRPr lang="en-GB"/>
        </a:p>
      </dgm:t>
    </dgm:pt>
    <dgm:pt modelId="{3F96065E-73F5-46F0-B85A-42C1B3C9728B}" type="sibTrans" cxnId="{6171CA11-6024-44F9-B6B2-7B87700140C9}">
      <dgm:prSet/>
      <dgm:spPr/>
      <dgm:t>
        <a:bodyPr/>
        <a:lstStyle/>
        <a:p>
          <a:endParaRPr lang="en-GB"/>
        </a:p>
      </dgm:t>
    </dgm:pt>
    <dgm:pt modelId="{29FBFFA4-97C1-4D41-A488-7C83C41380DA}">
      <dgm:prSet phldrT="[Text]"/>
      <dgm:spPr/>
      <dgm:t>
        <a:bodyPr/>
        <a:lstStyle/>
        <a:p>
          <a:r>
            <a:rPr lang="en-GB" dirty="0" smtClean="0"/>
            <a:t>Transport</a:t>
          </a:r>
          <a:endParaRPr lang="en-GB" dirty="0"/>
        </a:p>
      </dgm:t>
    </dgm:pt>
    <dgm:pt modelId="{D2090CD7-6F82-4A9F-AA0F-27B36760B7E5}" type="parTrans" cxnId="{A1C0AC70-0AE4-4E1D-B139-9D97C9A2D4A0}">
      <dgm:prSet/>
      <dgm:spPr/>
      <dgm:t>
        <a:bodyPr/>
        <a:lstStyle/>
        <a:p>
          <a:endParaRPr lang="en-GB"/>
        </a:p>
      </dgm:t>
    </dgm:pt>
    <dgm:pt modelId="{C6935DEB-8A16-42DE-852C-DAF96C718F83}" type="sibTrans" cxnId="{A1C0AC70-0AE4-4E1D-B139-9D97C9A2D4A0}">
      <dgm:prSet/>
      <dgm:spPr/>
      <dgm:t>
        <a:bodyPr/>
        <a:lstStyle/>
        <a:p>
          <a:endParaRPr lang="en-GB"/>
        </a:p>
      </dgm:t>
    </dgm:pt>
    <dgm:pt modelId="{BF85D23B-D2C6-49B4-8547-701E1E67472C}" type="pres">
      <dgm:prSet presAssocID="{C6F54BA1-C0AE-45E0-A665-531F82A190DC}" presName="Name0" presStyleCnt="0">
        <dgm:presLayoutVars>
          <dgm:chMax val="7"/>
          <dgm:chPref val="7"/>
          <dgm:dir/>
        </dgm:presLayoutVars>
      </dgm:prSet>
      <dgm:spPr/>
      <dgm:t>
        <a:bodyPr/>
        <a:lstStyle/>
        <a:p>
          <a:endParaRPr lang="en-GB"/>
        </a:p>
      </dgm:t>
    </dgm:pt>
    <dgm:pt modelId="{5BCC9E8B-32EE-49D6-9587-50DA7CD17B35}" type="pres">
      <dgm:prSet presAssocID="{C6F54BA1-C0AE-45E0-A665-531F82A190DC}" presName="Name1" presStyleCnt="0"/>
      <dgm:spPr/>
    </dgm:pt>
    <dgm:pt modelId="{1F4EF392-D4BF-483E-84A2-32D3099791F1}" type="pres">
      <dgm:prSet presAssocID="{C6F54BA1-C0AE-45E0-A665-531F82A190DC}" presName="cycle" presStyleCnt="0"/>
      <dgm:spPr/>
    </dgm:pt>
    <dgm:pt modelId="{6B7ACE22-2F4C-48BF-9C67-C7248FA8015A}" type="pres">
      <dgm:prSet presAssocID="{C6F54BA1-C0AE-45E0-A665-531F82A190DC}" presName="srcNode" presStyleLbl="node1" presStyleIdx="0" presStyleCnt="5"/>
      <dgm:spPr/>
    </dgm:pt>
    <dgm:pt modelId="{4485392D-B591-47D1-9047-30FA34BEB5B3}" type="pres">
      <dgm:prSet presAssocID="{C6F54BA1-C0AE-45E0-A665-531F82A190DC}" presName="conn" presStyleLbl="parChTrans1D2" presStyleIdx="0" presStyleCnt="1"/>
      <dgm:spPr/>
      <dgm:t>
        <a:bodyPr/>
        <a:lstStyle/>
        <a:p>
          <a:endParaRPr lang="en-GB"/>
        </a:p>
      </dgm:t>
    </dgm:pt>
    <dgm:pt modelId="{7B36ED7E-E763-4612-A1B9-029C78B0F37C}" type="pres">
      <dgm:prSet presAssocID="{C6F54BA1-C0AE-45E0-A665-531F82A190DC}" presName="extraNode" presStyleLbl="node1" presStyleIdx="0" presStyleCnt="5"/>
      <dgm:spPr/>
    </dgm:pt>
    <dgm:pt modelId="{1DB07C8D-1CCC-4ADF-B449-9E947C56CDA2}" type="pres">
      <dgm:prSet presAssocID="{C6F54BA1-C0AE-45E0-A665-531F82A190DC}" presName="dstNode" presStyleLbl="node1" presStyleIdx="0" presStyleCnt="5"/>
      <dgm:spPr/>
    </dgm:pt>
    <dgm:pt modelId="{FC6C4F4A-F69D-4369-B69C-374470E17AE3}" type="pres">
      <dgm:prSet presAssocID="{8B7FF70F-8924-4BDD-A007-9FD9A5C72C82}" presName="text_1" presStyleLbl="node1" presStyleIdx="0" presStyleCnt="5">
        <dgm:presLayoutVars>
          <dgm:bulletEnabled val="1"/>
        </dgm:presLayoutVars>
      </dgm:prSet>
      <dgm:spPr/>
      <dgm:t>
        <a:bodyPr/>
        <a:lstStyle/>
        <a:p>
          <a:endParaRPr lang="en-GB"/>
        </a:p>
      </dgm:t>
    </dgm:pt>
    <dgm:pt modelId="{05AA7D03-284B-445F-9087-6B58CF81CAA9}" type="pres">
      <dgm:prSet presAssocID="{8B7FF70F-8924-4BDD-A007-9FD9A5C72C82}" presName="accent_1" presStyleCnt="0"/>
      <dgm:spPr/>
    </dgm:pt>
    <dgm:pt modelId="{F3F5061E-15A7-48F1-80EF-8AF2011965DA}" type="pres">
      <dgm:prSet presAssocID="{8B7FF70F-8924-4BDD-A007-9FD9A5C72C82}" presName="accentRepeatNode" presStyleLbl="solidFgAcc1" presStyleIdx="0" presStyleCnt="5"/>
      <dgm:spPr/>
    </dgm:pt>
    <dgm:pt modelId="{5F6D6D1E-4D1B-4FED-A42D-1232003A0ACD}" type="pres">
      <dgm:prSet presAssocID="{EC553D71-3BBB-4B75-BF16-8EFFEE966965}" presName="text_2" presStyleLbl="node1" presStyleIdx="1" presStyleCnt="5">
        <dgm:presLayoutVars>
          <dgm:bulletEnabled val="1"/>
        </dgm:presLayoutVars>
      </dgm:prSet>
      <dgm:spPr/>
      <dgm:t>
        <a:bodyPr/>
        <a:lstStyle/>
        <a:p>
          <a:endParaRPr lang="en-GB"/>
        </a:p>
      </dgm:t>
    </dgm:pt>
    <dgm:pt modelId="{B4B73D43-8DC2-4516-8D30-90AB9B9E934F}" type="pres">
      <dgm:prSet presAssocID="{EC553D71-3BBB-4B75-BF16-8EFFEE966965}" presName="accent_2" presStyleCnt="0"/>
      <dgm:spPr/>
    </dgm:pt>
    <dgm:pt modelId="{20380009-D7BD-4418-9A6C-539634CBBB0F}" type="pres">
      <dgm:prSet presAssocID="{EC553D71-3BBB-4B75-BF16-8EFFEE966965}" presName="accentRepeatNode" presStyleLbl="solidFgAcc1" presStyleIdx="1" presStyleCnt="5"/>
      <dgm:spPr/>
    </dgm:pt>
    <dgm:pt modelId="{B8747657-8AA2-4EE3-BD86-DACE564E8568}" type="pres">
      <dgm:prSet presAssocID="{41CB525C-C63C-4643-A07E-5FCCCBA54DAF}" presName="text_3" presStyleLbl="node1" presStyleIdx="2" presStyleCnt="5">
        <dgm:presLayoutVars>
          <dgm:bulletEnabled val="1"/>
        </dgm:presLayoutVars>
      </dgm:prSet>
      <dgm:spPr/>
      <dgm:t>
        <a:bodyPr/>
        <a:lstStyle/>
        <a:p>
          <a:endParaRPr lang="en-GB"/>
        </a:p>
      </dgm:t>
    </dgm:pt>
    <dgm:pt modelId="{292541C9-5EC3-4E2C-AEF2-E11E0B93C156}" type="pres">
      <dgm:prSet presAssocID="{41CB525C-C63C-4643-A07E-5FCCCBA54DAF}" presName="accent_3" presStyleCnt="0"/>
      <dgm:spPr/>
    </dgm:pt>
    <dgm:pt modelId="{09CE0BAD-4761-496B-A029-2D37DBA7B2AF}" type="pres">
      <dgm:prSet presAssocID="{41CB525C-C63C-4643-A07E-5FCCCBA54DAF}" presName="accentRepeatNode" presStyleLbl="solidFgAcc1" presStyleIdx="2" presStyleCnt="5"/>
      <dgm:spPr/>
    </dgm:pt>
    <dgm:pt modelId="{D2A5EAF4-338C-4798-A56D-6101E417582A}" type="pres">
      <dgm:prSet presAssocID="{8CF3CB3E-6966-46AB-8424-EF17A5211F9B}" presName="text_4" presStyleLbl="node1" presStyleIdx="3" presStyleCnt="5">
        <dgm:presLayoutVars>
          <dgm:bulletEnabled val="1"/>
        </dgm:presLayoutVars>
      </dgm:prSet>
      <dgm:spPr/>
      <dgm:t>
        <a:bodyPr/>
        <a:lstStyle/>
        <a:p>
          <a:endParaRPr lang="en-GB"/>
        </a:p>
      </dgm:t>
    </dgm:pt>
    <dgm:pt modelId="{997F2C5E-21A2-46B5-B9EA-ACEF3AEEA4CC}" type="pres">
      <dgm:prSet presAssocID="{8CF3CB3E-6966-46AB-8424-EF17A5211F9B}" presName="accent_4" presStyleCnt="0"/>
      <dgm:spPr/>
    </dgm:pt>
    <dgm:pt modelId="{9D3780DA-81DE-4C9F-8589-B4C60D06FED7}" type="pres">
      <dgm:prSet presAssocID="{8CF3CB3E-6966-46AB-8424-EF17A5211F9B}" presName="accentRepeatNode" presStyleLbl="solidFgAcc1" presStyleIdx="3" presStyleCnt="5"/>
      <dgm:spPr/>
    </dgm:pt>
    <dgm:pt modelId="{D5037E36-E83F-4C30-8D8C-ED5B4BED7AE8}" type="pres">
      <dgm:prSet presAssocID="{29FBFFA4-97C1-4D41-A488-7C83C41380DA}" presName="text_5" presStyleLbl="node1" presStyleIdx="4" presStyleCnt="5">
        <dgm:presLayoutVars>
          <dgm:bulletEnabled val="1"/>
        </dgm:presLayoutVars>
      </dgm:prSet>
      <dgm:spPr/>
      <dgm:t>
        <a:bodyPr/>
        <a:lstStyle/>
        <a:p>
          <a:endParaRPr lang="en-GB"/>
        </a:p>
      </dgm:t>
    </dgm:pt>
    <dgm:pt modelId="{DA2AAF99-2B95-4F09-B75F-74B7190CA159}" type="pres">
      <dgm:prSet presAssocID="{29FBFFA4-97C1-4D41-A488-7C83C41380DA}" presName="accent_5" presStyleCnt="0"/>
      <dgm:spPr/>
    </dgm:pt>
    <dgm:pt modelId="{3A85B4A5-9AAB-49F0-8C20-4E476D0225CF}" type="pres">
      <dgm:prSet presAssocID="{29FBFFA4-97C1-4D41-A488-7C83C41380DA}" presName="accentRepeatNode" presStyleLbl="solidFgAcc1" presStyleIdx="4" presStyleCnt="5"/>
      <dgm:spPr/>
    </dgm:pt>
  </dgm:ptLst>
  <dgm:cxnLst>
    <dgm:cxn modelId="{2B299F70-788B-4BDA-8178-A3B90EF6C54E}" type="presOf" srcId="{41CB525C-C63C-4643-A07E-5FCCCBA54DAF}" destId="{B8747657-8AA2-4EE3-BD86-DACE564E8568}" srcOrd="0" destOrd="0" presId="urn:microsoft.com/office/officeart/2008/layout/VerticalCurvedList"/>
    <dgm:cxn modelId="{13132F83-1162-41BD-983B-E3198775556D}" srcId="{C6F54BA1-C0AE-45E0-A665-531F82A190DC}" destId="{EC553D71-3BBB-4B75-BF16-8EFFEE966965}" srcOrd="1" destOrd="0" parTransId="{F52BCD47-098D-4DC7-B5AF-345910B80EC5}" sibTransId="{A7D5EF3A-6B41-4F2E-8576-413589DCAAC7}"/>
    <dgm:cxn modelId="{28794BAB-6E41-4326-A537-AAAF51793F55}" srcId="{C6F54BA1-C0AE-45E0-A665-531F82A190DC}" destId="{8B7FF70F-8924-4BDD-A007-9FD9A5C72C82}" srcOrd="0" destOrd="0" parTransId="{38CDD419-9DE3-4240-A11E-842E4B084031}" sibTransId="{78C49956-DB48-45FE-BB06-F217EB380496}"/>
    <dgm:cxn modelId="{6171CA11-6024-44F9-B6B2-7B87700140C9}" srcId="{C6F54BA1-C0AE-45E0-A665-531F82A190DC}" destId="{8CF3CB3E-6966-46AB-8424-EF17A5211F9B}" srcOrd="3" destOrd="0" parTransId="{0A076533-1E88-43DA-9BC9-46CF56519939}" sibTransId="{3F96065E-73F5-46F0-B85A-42C1B3C9728B}"/>
    <dgm:cxn modelId="{A1C0AC70-0AE4-4E1D-B139-9D97C9A2D4A0}" srcId="{C6F54BA1-C0AE-45E0-A665-531F82A190DC}" destId="{29FBFFA4-97C1-4D41-A488-7C83C41380DA}" srcOrd="4" destOrd="0" parTransId="{D2090CD7-6F82-4A9F-AA0F-27B36760B7E5}" sibTransId="{C6935DEB-8A16-42DE-852C-DAF96C718F83}"/>
    <dgm:cxn modelId="{1EFE74D4-8158-4839-876F-74E7CB56421F}" type="presOf" srcId="{8B7FF70F-8924-4BDD-A007-9FD9A5C72C82}" destId="{FC6C4F4A-F69D-4369-B69C-374470E17AE3}" srcOrd="0" destOrd="0" presId="urn:microsoft.com/office/officeart/2008/layout/VerticalCurvedList"/>
    <dgm:cxn modelId="{EB678D62-044E-4EC0-9728-B2DD87313DE3}" type="presOf" srcId="{78C49956-DB48-45FE-BB06-F217EB380496}" destId="{4485392D-B591-47D1-9047-30FA34BEB5B3}" srcOrd="0" destOrd="0" presId="urn:microsoft.com/office/officeart/2008/layout/VerticalCurvedList"/>
    <dgm:cxn modelId="{9722A895-5AE7-4BC0-95F9-8A89B82CA461}" type="presOf" srcId="{29FBFFA4-97C1-4D41-A488-7C83C41380DA}" destId="{D5037E36-E83F-4C30-8D8C-ED5B4BED7AE8}" srcOrd="0" destOrd="0" presId="urn:microsoft.com/office/officeart/2008/layout/VerticalCurvedList"/>
    <dgm:cxn modelId="{C764A709-93E2-455C-A360-CBAF77A03DB6}" type="presOf" srcId="{8CF3CB3E-6966-46AB-8424-EF17A5211F9B}" destId="{D2A5EAF4-338C-4798-A56D-6101E417582A}" srcOrd="0" destOrd="0" presId="urn:microsoft.com/office/officeart/2008/layout/VerticalCurvedList"/>
    <dgm:cxn modelId="{4DE734D6-4859-428A-ABF3-C0E664C81380}" srcId="{C6F54BA1-C0AE-45E0-A665-531F82A190DC}" destId="{41CB525C-C63C-4643-A07E-5FCCCBA54DAF}" srcOrd="2" destOrd="0" parTransId="{26641DB8-4D2A-4ADB-8DD6-3133897A2817}" sibTransId="{98DEAB8E-E32A-465F-8600-799249EDC131}"/>
    <dgm:cxn modelId="{B867D5E6-9E94-40FC-9C76-A33E9C281EBF}" type="presOf" srcId="{EC553D71-3BBB-4B75-BF16-8EFFEE966965}" destId="{5F6D6D1E-4D1B-4FED-A42D-1232003A0ACD}" srcOrd="0" destOrd="0" presId="urn:microsoft.com/office/officeart/2008/layout/VerticalCurvedList"/>
    <dgm:cxn modelId="{DB0A8AD9-C799-4B19-9B1E-3B251DC779B4}" type="presOf" srcId="{C6F54BA1-C0AE-45E0-A665-531F82A190DC}" destId="{BF85D23B-D2C6-49B4-8547-701E1E67472C}" srcOrd="0" destOrd="0" presId="urn:microsoft.com/office/officeart/2008/layout/VerticalCurvedList"/>
    <dgm:cxn modelId="{406979C6-23BA-499D-84E3-27C37E301615}" type="presParOf" srcId="{BF85D23B-D2C6-49B4-8547-701E1E67472C}" destId="{5BCC9E8B-32EE-49D6-9587-50DA7CD17B35}" srcOrd="0" destOrd="0" presId="urn:microsoft.com/office/officeart/2008/layout/VerticalCurvedList"/>
    <dgm:cxn modelId="{4F6E8866-F609-4DFE-933D-2A687A155F69}" type="presParOf" srcId="{5BCC9E8B-32EE-49D6-9587-50DA7CD17B35}" destId="{1F4EF392-D4BF-483E-84A2-32D3099791F1}" srcOrd="0" destOrd="0" presId="urn:microsoft.com/office/officeart/2008/layout/VerticalCurvedList"/>
    <dgm:cxn modelId="{E7BEE20B-D58C-45D4-8F6E-BCDC754A4937}" type="presParOf" srcId="{1F4EF392-D4BF-483E-84A2-32D3099791F1}" destId="{6B7ACE22-2F4C-48BF-9C67-C7248FA8015A}" srcOrd="0" destOrd="0" presId="urn:microsoft.com/office/officeart/2008/layout/VerticalCurvedList"/>
    <dgm:cxn modelId="{37143F9B-8E48-477F-BDB8-C3A6E2AB6640}" type="presParOf" srcId="{1F4EF392-D4BF-483E-84A2-32D3099791F1}" destId="{4485392D-B591-47D1-9047-30FA34BEB5B3}" srcOrd="1" destOrd="0" presId="urn:microsoft.com/office/officeart/2008/layout/VerticalCurvedList"/>
    <dgm:cxn modelId="{F94D2A02-9F74-4C6E-877E-F6E1CE9A88AD}" type="presParOf" srcId="{1F4EF392-D4BF-483E-84A2-32D3099791F1}" destId="{7B36ED7E-E763-4612-A1B9-029C78B0F37C}" srcOrd="2" destOrd="0" presId="urn:microsoft.com/office/officeart/2008/layout/VerticalCurvedList"/>
    <dgm:cxn modelId="{0F1EE615-1D7D-4E9F-92FE-F4A34BC1E4E5}" type="presParOf" srcId="{1F4EF392-D4BF-483E-84A2-32D3099791F1}" destId="{1DB07C8D-1CCC-4ADF-B449-9E947C56CDA2}" srcOrd="3" destOrd="0" presId="urn:microsoft.com/office/officeart/2008/layout/VerticalCurvedList"/>
    <dgm:cxn modelId="{7A67016F-5B0A-42BB-BF5C-18ECC8ECD6AC}" type="presParOf" srcId="{5BCC9E8B-32EE-49D6-9587-50DA7CD17B35}" destId="{FC6C4F4A-F69D-4369-B69C-374470E17AE3}" srcOrd="1" destOrd="0" presId="urn:microsoft.com/office/officeart/2008/layout/VerticalCurvedList"/>
    <dgm:cxn modelId="{F87B07F9-EE83-4909-914C-E6A6BAC69560}" type="presParOf" srcId="{5BCC9E8B-32EE-49D6-9587-50DA7CD17B35}" destId="{05AA7D03-284B-445F-9087-6B58CF81CAA9}" srcOrd="2" destOrd="0" presId="urn:microsoft.com/office/officeart/2008/layout/VerticalCurvedList"/>
    <dgm:cxn modelId="{307DABC9-33C1-4A97-8DA9-18814135186E}" type="presParOf" srcId="{05AA7D03-284B-445F-9087-6B58CF81CAA9}" destId="{F3F5061E-15A7-48F1-80EF-8AF2011965DA}" srcOrd="0" destOrd="0" presId="urn:microsoft.com/office/officeart/2008/layout/VerticalCurvedList"/>
    <dgm:cxn modelId="{CC570C3E-4125-46D0-82DB-ED78EC1ECCB5}" type="presParOf" srcId="{5BCC9E8B-32EE-49D6-9587-50DA7CD17B35}" destId="{5F6D6D1E-4D1B-4FED-A42D-1232003A0ACD}" srcOrd="3" destOrd="0" presId="urn:microsoft.com/office/officeart/2008/layout/VerticalCurvedList"/>
    <dgm:cxn modelId="{23DB7BDC-DF11-47E8-8F3D-D72BD3B5E3ED}" type="presParOf" srcId="{5BCC9E8B-32EE-49D6-9587-50DA7CD17B35}" destId="{B4B73D43-8DC2-4516-8D30-90AB9B9E934F}" srcOrd="4" destOrd="0" presId="urn:microsoft.com/office/officeart/2008/layout/VerticalCurvedList"/>
    <dgm:cxn modelId="{C46280D7-B4A7-4A22-B70B-751386EAF08B}" type="presParOf" srcId="{B4B73D43-8DC2-4516-8D30-90AB9B9E934F}" destId="{20380009-D7BD-4418-9A6C-539634CBBB0F}" srcOrd="0" destOrd="0" presId="urn:microsoft.com/office/officeart/2008/layout/VerticalCurvedList"/>
    <dgm:cxn modelId="{D000856E-6E7D-4AB1-BF40-F13371675553}" type="presParOf" srcId="{5BCC9E8B-32EE-49D6-9587-50DA7CD17B35}" destId="{B8747657-8AA2-4EE3-BD86-DACE564E8568}" srcOrd="5" destOrd="0" presId="urn:microsoft.com/office/officeart/2008/layout/VerticalCurvedList"/>
    <dgm:cxn modelId="{F0637B10-9D35-4FA7-B4A1-C3E28AA5378E}" type="presParOf" srcId="{5BCC9E8B-32EE-49D6-9587-50DA7CD17B35}" destId="{292541C9-5EC3-4E2C-AEF2-E11E0B93C156}" srcOrd="6" destOrd="0" presId="urn:microsoft.com/office/officeart/2008/layout/VerticalCurvedList"/>
    <dgm:cxn modelId="{BA814F28-F25F-4EFF-A3A8-90A46C688672}" type="presParOf" srcId="{292541C9-5EC3-4E2C-AEF2-E11E0B93C156}" destId="{09CE0BAD-4761-496B-A029-2D37DBA7B2AF}" srcOrd="0" destOrd="0" presId="urn:microsoft.com/office/officeart/2008/layout/VerticalCurvedList"/>
    <dgm:cxn modelId="{B2EC0C39-049B-4BF5-B023-0BEC0A60EFD8}" type="presParOf" srcId="{5BCC9E8B-32EE-49D6-9587-50DA7CD17B35}" destId="{D2A5EAF4-338C-4798-A56D-6101E417582A}" srcOrd="7" destOrd="0" presId="urn:microsoft.com/office/officeart/2008/layout/VerticalCurvedList"/>
    <dgm:cxn modelId="{75AAD4D9-4AED-470D-8ED3-70F60321019E}" type="presParOf" srcId="{5BCC9E8B-32EE-49D6-9587-50DA7CD17B35}" destId="{997F2C5E-21A2-46B5-B9EA-ACEF3AEEA4CC}" srcOrd="8" destOrd="0" presId="urn:microsoft.com/office/officeart/2008/layout/VerticalCurvedList"/>
    <dgm:cxn modelId="{C47CF7D3-F7B0-435F-A3FE-A0C96DE45A36}" type="presParOf" srcId="{997F2C5E-21A2-46B5-B9EA-ACEF3AEEA4CC}" destId="{9D3780DA-81DE-4C9F-8589-B4C60D06FED7}" srcOrd="0" destOrd="0" presId="urn:microsoft.com/office/officeart/2008/layout/VerticalCurvedList"/>
    <dgm:cxn modelId="{1FD518E6-E7E4-4FB4-B494-FC38C19CC2B1}" type="presParOf" srcId="{5BCC9E8B-32EE-49D6-9587-50DA7CD17B35}" destId="{D5037E36-E83F-4C30-8D8C-ED5B4BED7AE8}" srcOrd="9" destOrd="0" presId="urn:microsoft.com/office/officeart/2008/layout/VerticalCurvedList"/>
    <dgm:cxn modelId="{B488284C-3115-4031-9859-F87C923FE6EE}" type="presParOf" srcId="{5BCC9E8B-32EE-49D6-9587-50DA7CD17B35}" destId="{DA2AAF99-2B95-4F09-B75F-74B7190CA159}" srcOrd="10" destOrd="0" presId="urn:microsoft.com/office/officeart/2008/layout/VerticalCurvedList"/>
    <dgm:cxn modelId="{42E7DCB8-7DAF-4ACD-9881-A24520CA2082}" type="presParOf" srcId="{DA2AAF99-2B95-4F09-B75F-74B7190CA159}" destId="{3A85B4A5-9AAB-49F0-8C20-4E476D0225C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273228-03CE-412A-B5BF-2482D9B878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40271838-32E2-415D-97D1-0BBB27DBD665}">
      <dgm:prSet phldrT="[Text]" custT="1"/>
      <dgm:spPr/>
      <dgm:t>
        <a:bodyPr/>
        <a:lstStyle/>
        <a:p>
          <a:r>
            <a:rPr lang="en-GB" sz="2400" dirty="0" smtClean="0"/>
            <a:t>DEFINITION</a:t>
          </a:r>
          <a:endParaRPr lang="en-GB" sz="2400" dirty="0"/>
        </a:p>
      </dgm:t>
    </dgm:pt>
    <dgm:pt modelId="{42637676-214C-4539-A930-0C54B3237170}" type="parTrans" cxnId="{5101743E-B215-4BA1-B14F-ADDA969CC083}">
      <dgm:prSet/>
      <dgm:spPr/>
      <dgm:t>
        <a:bodyPr/>
        <a:lstStyle/>
        <a:p>
          <a:endParaRPr lang="en-GB"/>
        </a:p>
      </dgm:t>
    </dgm:pt>
    <dgm:pt modelId="{678D3ABA-4EF1-4734-AD23-BB40FABF7476}" type="sibTrans" cxnId="{5101743E-B215-4BA1-B14F-ADDA969CC083}">
      <dgm:prSet/>
      <dgm:spPr/>
      <dgm:t>
        <a:bodyPr/>
        <a:lstStyle/>
        <a:p>
          <a:endParaRPr lang="en-GB"/>
        </a:p>
      </dgm:t>
    </dgm:pt>
    <dgm:pt modelId="{6046742A-1583-4263-8B11-11442E37086F}">
      <dgm:prSet phldrT="[Text]" custT="1"/>
      <dgm:spPr/>
      <dgm:t>
        <a:bodyPr/>
        <a:lstStyle/>
        <a:p>
          <a:r>
            <a:rPr lang="en-ZA" sz="2000" dirty="0" smtClean="0"/>
            <a:t>Expenditure on wages expressed as a percentage of total project expenditure – for example if a R10m project pays out R2m as wages for unskilled workers the labour intensity is 20%</a:t>
          </a:r>
          <a:endParaRPr lang="en-GB" sz="2000" dirty="0"/>
        </a:p>
      </dgm:t>
    </dgm:pt>
    <dgm:pt modelId="{4EA23183-47FD-4D1F-9806-89B09FC2E123}" type="parTrans" cxnId="{FBD99D6C-4B06-4171-9BB1-A8970CF7784E}">
      <dgm:prSet/>
      <dgm:spPr/>
      <dgm:t>
        <a:bodyPr/>
        <a:lstStyle/>
        <a:p>
          <a:endParaRPr lang="en-GB"/>
        </a:p>
      </dgm:t>
    </dgm:pt>
    <dgm:pt modelId="{F857DACE-6CAE-4790-842A-00C8B7A20636}" type="sibTrans" cxnId="{FBD99D6C-4B06-4171-9BB1-A8970CF7784E}">
      <dgm:prSet/>
      <dgm:spPr/>
      <dgm:t>
        <a:bodyPr/>
        <a:lstStyle/>
        <a:p>
          <a:endParaRPr lang="en-GB"/>
        </a:p>
      </dgm:t>
    </dgm:pt>
    <dgm:pt modelId="{0A52BF19-611F-41AC-8DF9-F32A8762D4D0}">
      <dgm:prSet phldrT="[Text]" custT="1"/>
      <dgm:spPr/>
      <dgm:t>
        <a:bodyPr/>
        <a:lstStyle/>
        <a:p>
          <a:r>
            <a:rPr lang="en-GB" sz="2700" dirty="0" smtClean="0"/>
            <a:t>LI TRENDS</a:t>
          </a:r>
          <a:endParaRPr lang="en-GB" sz="2700" dirty="0"/>
        </a:p>
      </dgm:t>
    </dgm:pt>
    <dgm:pt modelId="{8027875C-3F39-4CC3-8791-09725CA057DD}" type="parTrans" cxnId="{64255629-FD8A-44C6-B40A-74553903A797}">
      <dgm:prSet/>
      <dgm:spPr/>
      <dgm:t>
        <a:bodyPr/>
        <a:lstStyle/>
        <a:p>
          <a:endParaRPr lang="en-GB"/>
        </a:p>
      </dgm:t>
    </dgm:pt>
    <dgm:pt modelId="{C9889A02-6510-4F4F-A12A-BF55A0A216FF}" type="sibTrans" cxnId="{64255629-FD8A-44C6-B40A-74553903A797}">
      <dgm:prSet/>
      <dgm:spPr/>
      <dgm:t>
        <a:bodyPr/>
        <a:lstStyle/>
        <a:p>
          <a:endParaRPr lang="en-GB"/>
        </a:p>
      </dgm:t>
    </dgm:pt>
    <dgm:pt modelId="{8E419DEE-F905-416B-9BEC-81F9FE5FEEF2}">
      <dgm:prSet phldrT="[Text]" custT="1"/>
      <dgm:spPr/>
      <dgm:t>
        <a:bodyPr/>
        <a:lstStyle/>
        <a:p>
          <a:r>
            <a:rPr lang="en-ZA" sz="2000" dirty="0" smtClean="0"/>
            <a:t>The higher the labour intensity, the more the project expenditure is paid as wages to workers. Labour intensive methods yield higher labour intensity than machine intensive methods</a:t>
          </a:r>
          <a:endParaRPr lang="en-GB" sz="2000" dirty="0"/>
        </a:p>
      </dgm:t>
    </dgm:pt>
    <dgm:pt modelId="{84512ABD-0650-4BC3-A9E0-B59AC39EA20F}" type="parTrans" cxnId="{7E1DB22A-5D77-4B75-8835-9E95C062C370}">
      <dgm:prSet/>
      <dgm:spPr/>
      <dgm:t>
        <a:bodyPr/>
        <a:lstStyle/>
        <a:p>
          <a:endParaRPr lang="en-GB"/>
        </a:p>
      </dgm:t>
    </dgm:pt>
    <dgm:pt modelId="{DEF8BD8F-83CD-4322-95D2-2CF30794FD68}" type="sibTrans" cxnId="{7E1DB22A-5D77-4B75-8835-9E95C062C370}">
      <dgm:prSet/>
      <dgm:spPr/>
      <dgm:t>
        <a:bodyPr/>
        <a:lstStyle/>
        <a:p>
          <a:endParaRPr lang="en-GB"/>
        </a:p>
      </dgm:t>
    </dgm:pt>
    <dgm:pt modelId="{65DFD670-0A50-44B6-83A6-FDA7D92B40DD}">
      <dgm:prSet phldrT="[Text]"/>
      <dgm:spPr/>
      <dgm:t>
        <a:bodyPr/>
        <a:lstStyle/>
        <a:p>
          <a:r>
            <a:rPr lang="en-GB" sz="2700" dirty="0" smtClean="0"/>
            <a:t>IMPACT</a:t>
          </a:r>
          <a:endParaRPr lang="en-GB" sz="2700" dirty="0"/>
        </a:p>
      </dgm:t>
    </dgm:pt>
    <dgm:pt modelId="{15014534-A964-4BBF-8711-E148E746CC6D}" type="parTrans" cxnId="{61D08C8A-372E-4677-BF5A-23DB43D275D7}">
      <dgm:prSet/>
      <dgm:spPr/>
      <dgm:t>
        <a:bodyPr/>
        <a:lstStyle/>
        <a:p>
          <a:endParaRPr lang="en-GB"/>
        </a:p>
      </dgm:t>
    </dgm:pt>
    <dgm:pt modelId="{D277CB7E-11FC-4311-A4EC-909F15A24EFC}" type="sibTrans" cxnId="{61D08C8A-372E-4677-BF5A-23DB43D275D7}">
      <dgm:prSet/>
      <dgm:spPr/>
      <dgm:t>
        <a:bodyPr/>
        <a:lstStyle/>
        <a:p>
          <a:endParaRPr lang="en-GB"/>
        </a:p>
      </dgm:t>
    </dgm:pt>
    <dgm:pt modelId="{1353EA88-6594-4B3B-BEDD-A763B1A827CA}">
      <dgm:prSet phldrT="[Text]" custT="1"/>
      <dgm:spPr/>
      <dgm:t>
        <a:bodyPr/>
        <a:lstStyle/>
        <a:p>
          <a:r>
            <a:rPr lang="en-GB" sz="2000" dirty="0" smtClean="0"/>
            <a:t>Labour intensity is a proxy indicator of project expenditure, injected into the local economy in the form of wages - </a:t>
          </a:r>
          <a:r>
            <a:rPr lang="en-ZA" sz="2000" dirty="0" smtClean="0"/>
            <a:t>to circulate and stimulate the local economy</a:t>
          </a:r>
          <a:endParaRPr lang="en-GB" sz="2000" dirty="0"/>
        </a:p>
      </dgm:t>
    </dgm:pt>
    <dgm:pt modelId="{168A490D-AA1B-47D1-BA76-7C2055743B87}" type="parTrans" cxnId="{BD1B7CDC-DADD-417C-9EB9-46762E5A84DF}">
      <dgm:prSet/>
      <dgm:spPr/>
      <dgm:t>
        <a:bodyPr/>
        <a:lstStyle/>
        <a:p>
          <a:endParaRPr lang="en-GB"/>
        </a:p>
      </dgm:t>
    </dgm:pt>
    <dgm:pt modelId="{5FC3FEE0-358C-428C-9BAE-83E2D482390C}" type="sibTrans" cxnId="{BD1B7CDC-DADD-417C-9EB9-46762E5A84DF}">
      <dgm:prSet/>
      <dgm:spPr/>
      <dgm:t>
        <a:bodyPr/>
        <a:lstStyle/>
        <a:p>
          <a:endParaRPr lang="en-GB"/>
        </a:p>
      </dgm:t>
    </dgm:pt>
    <dgm:pt modelId="{F912A9A6-C192-47C5-A6B6-5E7D8D04AEE9}" type="pres">
      <dgm:prSet presAssocID="{8B273228-03CE-412A-B5BF-2482D9B87863}" presName="Name0" presStyleCnt="0">
        <dgm:presLayoutVars>
          <dgm:dir/>
          <dgm:resizeHandles val="exact"/>
        </dgm:presLayoutVars>
      </dgm:prSet>
      <dgm:spPr/>
      <dgm:t>
        <a:bodyPr/>
        <a:lstStyle/>
        <a:p>
          <a:endParaRPr lang="en-GB"/>
        </a:p>
      </dgm:t>
    </dgm:pt>
    <dgm:pt modelId="{43B039BA-7C01-4A88-A6A7-3EAA3EA1CAC5}" type="pres">
      <dgm:prSet presAssocID="{40271838-32E2-415D-97D1-0BBB27DBD665}" presName="node" presStyleLbl="node1" presStyleIdx="0" presStyleCnt="3">
        <dgm:presLayoutVars>
          <dgm:bulletEnabled val="1"/>
        </dgm:presLayoutVars>
      </dgm:prSet>
      <dgm:spPr/>
      <dgm:t>
        <a:bodyPr/>
        <a:lstStyle/>
        <a:p>
          <a:endParaRPr lang="en-GB"/>
        </a:p>
      </dgm:t>
    </dgm:pt>
    <dgm:pt modelId="{7BEE2FE8-4F9C-401D-B17D-6433EBACF5B5}" type="pres">
      <dgm:prSet presAssocID="{678D3ABA-4EF1-4734-AD23-BB40FABF7476}" presName="sibTrans" presStyleCnt="0"/>
      <dgm:spPr/>
    </dgm:pt>
    <dgm:pt modelId="{45705D21-7685-40D3-8B95-9A03ED786B57}" type="pres">
      <dgm:prSet presAssocID="{0A52BF19-611F-41AC-8DF9-F32A8762D4D0}" presName="node" presStyleLbl="node1" presStyleIdx="1" presStyleCnt="3">
        <dgm:presLayoutVars>
          <dgm:bulletEnabled val="1"/>
        </dgm:presLayoutVars>
      </dgm:prSet>
      <dgm:spPr/>
      <dgm:t>
        <a:bodyPr/>
        <a:lstStyle/>
        <a:p>
          <a:endParaRPr lang="en-GB"/>
        </a:p>
      </dgm:t>
    </dgm:pt>
    <dgm:pt modelId="{C7465759-A53C-4EEA-A82F-2F112EF2F23A}" type="pres">
      <dgm:prSet presAssocID="{C9889A02-6510-4F4F-A12A-BF55A0A216FF}" presName="sibTrans" presStyleCnt="0"/>
      <dgm:spPr/>
    </dgm:pt>
    <dgm:pt modelId="{8D72AD57-4B22-4876-8C83-EFAC505A99B7}" type="pres">
      <dgm:prSet presAssocID="{65DFD670-0A50-44B6-83A6-FDA7D92B40DD}" presName="node" presStyleLbl="node1" presStyleIdx="2" presStyleCnt="3">
        <dgm:presLayoutVars>
          <dgm:bulletEnabled val="1"/>
        </dgm:presLayoutVars>
      </dgm:prSet>
      <dgm:spPr/>
      <dgm:t>
        <a:bodyPr/>
        <a:lstStyle/>
        <a:p>
          <a:endParaRPr lang="en-GB"/>
        </a:p>
      </dgm:t>
    </dgm:pt>
  </dgm:ptLst>
  <dgm:cxnLst>
    <dgm:cxn modelId="{2A73FC9F-80E1-487F-A97A-2B7DBB47DBC1}" type="presOf" srcId="{1353EA88-6594-4B3B-BEDD-A763B1A827CA}" destId="{8D72AD57-4B22-4876-8C83-EFAC505A99B7}" srcOrd="0" destOrd="1" presId="urn:microsoft.com/office/officeart/2005/8/layout/hList6"/>
    <dgm:cxn modelId="{8B1A3DF7-5CF8-4070-9A8E-A6B2CDDC3849}" type="presOf" srcId="{8E419DEE-F905-416B-9BEC-81F9FE5FEEF2}" destId="{45705D21-7685-40D3-8B95-9A03ED786B57}" srcOrd="0" destOrd="1" presId="urn:microsoft.com/office/officeart/2005/8/layout/hList6"/>
    <dgm:cxn modelId="{64255629-FD8A-44C6-B40A-74553903A797}" srcId="{8B273228-03CE-412A-B5BF-2482D9B87863}" destId="{0A52BF19-611F-41AC-8DF9-F32A8762D4D0}" srcOrd="1" destOrd="0" parTransId="{8027875C-3F39-4CC3-8791-09725CA057DD}" sibTransId="{C9889A02-6510-4F4F-A12A-BF55A0A216FF}"/>
    <dgm:cxn modelId="{E76E5A72-3C96-4D42-BCA6-65DB5B1912A2}" type="presOf" srcId="{6046742A-1583-4263-8B11-11442E37086F}" destId="{43B039BA-7C01-4A88-A6A7-3EAA3EA1CAC5}" srcOrd="0" destOrd="1" presId="urn:microsoft.com/office/officeart/2005/8/layout/hList6"/>
    <dgm:cxn modelId="{F6FFC70C-ACB5-42C7-8414-CF1423F11533}" type="presOf" srcId="{65DFD670-0A50-44B6-83A6-FDA7D92B40DD}" destId="{8D72AD57-4B22-4876-8C83-EFAC505A99B7}" srcOrd="0" destOrd="0" presId="urn:microsoft.com/office/officeart/2005/8/layout/hList6"/>
    <dgm:cxn modelId="{7E1DB22A-5D77-4B75-8835-9E95C062C370}" srcId="{0A52BF19-611F-41AC-8DF9-F32A8762D4D0}" destId="{8E419DEE-F905-416B-9BEC-81F9FE5FEEF2}" srcOrd="0" destOrd="0" parTransId="{84512ABD-0650-4BC3-A9E0-B59AC39EA20F}" sibTransId="{DEF8BD8F-83CD-4322-95D2-2CF30794FD68}"/>
    <dgm:cxn modelId="{CC638654-47A7-475A-B3B0-47CA79AA4D53}" type="presOf" srcId="{40271838-32E2-415D-97D1-0BBB27DBD665}" destId="{43B039BA-7C01-4A88-A6A7-3EAA3EA1CAC5}" srcOrd="0" destOrd="0" presId="urn:microsoft.com/office/officeart/2005/8/layout/hList6"/>
    <dgm:cxn modelId="{FBD99D6C-4B06-4171-9BB1-A8970CF7784E}" srcId="{40271838-32E2-415D-97D1-0BBB27DBD665}" destId="{6046742A-1583-4263-8B11-11442E37086F}" srcOrd="0" destOrd="0" parTransId="{4EA23183-47FD-4D1F-9806-89B09FC2E123}" sibTransId="{F857DACE-6CAE-4790-842A-00C8B7A20636}"/>
    <dgm:cxn modelId="{BD1B7CDC-DADD-417C-9EB9-46762E5A84DF}" srcId="{65DFD670-0A50-44B6-83A6-FDA7D92B40DD}" destId="{1353EA88-6594-4B3B-BEDD-A763B1A827CA}" srcOrd="0" destOrd="0" parTransId="{168A490D-AA1B-47D1-BA76-7C2055743B87}" sibTransId="{5FC3FEE0-358C-428C-9BAE-83E2D482390C}"/>
    <dgm:cxn modelId="{61D08C8A-372E-4677-BF5A-23DB43D275D7}" srcId="{8B273228-03CE-412A-B5BF-2482D9B87863}" destId="{65DFD670-0A50-44B6-83A6-FDA7D92B40DD}" srcOrd="2" destOrd="0" parTransId="{15014534-A964-4BBF-8711-E148E746CC6D}" sibTransId="{D277CB7E-11FC-4311-A4EC-909F15A24EFC}"/>
    <dgm:cxn modelId="{5101743E-B215-4BA1-B14F-ADDA969CC083}" srcId="{8B273228-03CE-412A-B5BF-2482D9B87863}" destId="{40271838-32E2-415D-97D1-0BBB27DBD665}" srcOrd="0" destOrd="0" parTransId="{42637676-214C-4539-A930-0C54B3237170}" sibTransId="{678D3ABA-4EF1-4734-AD23-BB40FABF7476}"/>
    <dgm:cxn modelId="{5210A913-7CEC-4763-8AA1-EE4E747E8205}" type="presOf" srcId="{0A52BF19-611F-41AC-8DF9-F32A8762D4D0}" destId="{45705D21-7685-40D3-8B95-9A03ED786B57}" srcOrd="0" destOrd="0" presId="urn:microsoft.com/office/officeart/2005/8/layout/hList6"/>
    <dgm:cxn modelId="{3A75944A-A113-42F7-9729-37E1072F47BF}" type="presOf" srcId="{8B273228-03CE-412A-B5BF-2482D9B87863}" destId="{F912A9A6-C192-47C5-A6B6-5E7D8D04AEE9}" srcOrd="0" destOrd="0" presId="urn:microsoft.com/office/officeart/2005/8/layout/hList6"/>
    <dgm:cxn modelId="{3713F695-F550-4A02-A7CB-454D5D84D5EE}" type="presParOf" srcId="{F912A9A6-C192-47C5-A6B6-5E7D8D04AEE9}" destId="{43B039BA-7C01-4A88-A6A7-3EAA3EA1CAC5}" srcOrd="0" destOrd="0" presId="urn:microsoft.com/office/officeart/2005/8/layout/hList6"/>
    <dgm:cxn modelId="{3C62A166-CCF7-4879-9F97-3F614E56F3AB}" type="presParOf" srcId="{F912A9A6-C192-47C5-A6B6-5E7D8D04AEE9}" destId="{7BEE2FE8-4F9C-401D-B17D-6433EBACF5B5}" srcOrd="1" destOrd="0" presId="urn:microsoft.com/office/officeart/2005/8/layout/hList6"/>
    <dgm:cxn modelId="{1AE22962-2FBE-45AA-B8A4-9D63F7C9F728}" type="presParOf" srcId="{F912A9A6-C192-47C5-A6B6-5E7D8D04AEE9}" destId="{45705D21-7685-40D3-8B95-9A03ED786B57}" srcOrd="2" destOrd="0" presId="urn:microsoft.com/office/officeart/2005/8/layout/hList6"/>
    <dgm:cxn modelId="{85DB0EC7-7A68-4CC3-88F3-26275537AF7E}" type="presParOf" srcId="{F912A9A6-C192-47C5-A6B6-5E7D8D04AEE9}" destId="{C7465759-A53C-4EEA-A82F-2F112EF2F23A}" srcOrd="3" destOrd="0" presId="urn:microsoft.com/office/officeart/2005/8/layout/hList6"/>
    <dgm:cxn modelId="{B63DB8C4-ABD9-4593-ADE4-908C09244375}" type="presParOf" srcId="{F912A9A6-C192-47C5-A6B6-5E7D8D04AEE9}" destId="{8D72AD57-4B22-4876-8C83-EFAC505A99B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F1F90-1D5E-403D-934F-B99CCFBA25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CC9B22DD-D3FA-48B0-932D-95A6E10F64BA}">
      <dgm:prSet phldrT="[Text]"/>
      <dgm:spPr/>
      <dgm:t>
        <a:bodyPr/>
        <a:lstStyle/>
        <a:p>
          <a:r>
            <a:rPr lang="en-GB" dirty="0" smtClean="0"/>
            <a:t>Project Selection</a:t>
          </a:r>
          <a:endParaRPr lang="en-GB" dirty="0"/>
        </a:p>
      </dgm:t>
    </dgm:pt>
    <dgm:pt modelId="{066F5232-914D-4043-B034-1646987767E9}" type="parTrans" cxnId="{4D9851A2-34BC-491A-BC4F-04182F3491D3}">
      <dgm:prSet/>
      <dgm:spPr/>
      <dgm:t>
        <a:bodyPr/>
        <a:lstStyle/>
        <a:p>
          <a:endParaRPr lang="en-GB"/>
        </a:p>
      </dgm:t>
    </dgm:pt>
    <dgm:pt modelId="{52259151-FC26-46D9-84B1-C46FF5E04890}" type="sibTrans" cxnId="{4D9851A2-34BC-491A-BC4F-04182F3491D3}">
      <dgm:prSet/>
      <dgm:spPr/>
      <dgm:t>
        <a:bodyPr/>
        <a:lstStyle/>
        <a:p>
          <a:endParaRPr lang="en-GB"/>
        </a:p>
      </dgm:t>
    </dgm:pt>
    <dgm:pt modelId="{AF1A0C8D-50FA-4DC4-AC42-8ACD8584660C}">
      <dgm:prSet phldrT="[Text]"/>
      <dgm:spPr/>
      <dgm:t>
        <a:bodyPr/>
        <a:lstStyle/>
        <a:p>
          <a:r>
            <a:rPr lang="en-GB" dirty="0" smtClean="0"/>
            <a:t>Select projects that are amenable to use of labour intensive methods i.e. where labour can be used as a primary resource supplemented by machines for activities that labour cannot perform</a:t>
          </a:r>
          <a:endParaRPr lang="en-GB" dirty="0"/>
        </a:p>
      </dgm:t>
    </dgm:pt>
    <dgm:pt modelId="{0200A544-74CB-4980-BB17-A26E7A694E26}" type="parTrans" cxnId="{7B096521-2F60-4017-8972-41195B15295B}">
      <dgm:prSet/>
      <dgm:spPr/>
      <dgm:t>
        <a:bodyPr/>
        <a:lstStyle/>
        <a:p>
          <a:endParaRPr lang="en-GB"/>
        </a:p>
      </dgm:t>
    </dgm:pt>
    <dgm:pt modelId="{98252253-FFB4-4641-91F0-C3B19358E399}" type="sibTrans" cxnId="{7B096521-2F60-4017-8972-41195B15295B}">
      <dgm:prSet/>
      <dgm:spPr/>
      <dgm:t>
        <a:bodyPr/>
        <a:lstStyle/>
        <a:p>
          <a:endParaRPr lang="en-GB"/>
        </a:p>
      </dgm:t>
    </dgm:pt>
    <dgm:pt modelId="{729F1E28-2924-4E71-A284-BD7D78AC6A81}">
      <dgm:prSet phldrT="[Text]"/>
      <dgm:spPr/>
      <dgm:t>
        <a:bodyPr/>
        <a:lstStyle/>
        <a:p>
          <a:r>
            <a:rPr lang="en-GB" dirty="0" smtClean="0"/>
            <a:t>Project Design</a:t>
          </a:r>
          <a:endParaRPr lang="en-GB" dirty="0"/>
        </a:p>
      </dgm:t>
    </dgm:pt>
    <dgm:pt modelId="{C0D8618F-4BF6-4206-AED4-3DF5645F0D70}" type="parTrans" cxnId="{BB72D9F0-83A3-49CD-81C3-95E12315E63E}">
      <dgm:prSet/>
      <dgm:spPr/>
      <dgm:t>
        <a:bodyPr/>
        <a:lstStyle/>
        <a:p>
          <a:endParaRPr lang="en-GB"/>
        </a:p>
      </dgm:t>
    </dgm:pt>
    <dgm:pt modelId="{1CD0EF9D-236F-47F9-B1C5-89301A80995A}" type="sibTrans" cxnId="{BB72D9F0-83A3-49CD-81C3-95E12315E63E}">
      <dgm:prSet/>
      <dgm:spPr/>
      <dgm:t>
        <a:bodyPr/>
        <a:lstStyle/>
        <a:p>
          <a:endParaRPr lang="en-GB"/>
        </a:p>
      </dgm:t>
    </dgm:pt>
    <dgm:pt modelId="{03305434-0200-4F00-84B9-0E37C6F8ADF6}">
      <dgm:prSet phldrT="[Text]"/>
      <dgm:spPr/>
      <dgm:t>
        <a:bodyPr/>
        <a:lstStyle/>
        <a:p>
          <a:r>
            <a:rPr lang="en-GB" dirty="0" smtClean="0"/>
            <a:t>Design project work methods with use of labour in mind</a:t>
          </a:r>
          <a:endParaRPr lang="en-GB" dirty="0"/>
        </a:p>
      </dgm:t>
    </dgm:pt>
    <dgm:pt modelId="{E91E4C0A-596E-4E08-A6E5-AFCEA8294318}" type="parTrans" cxnId="{717CC9EB-301C-4606-B124-AE12ACCA687F}">
      <dgm:prSet/>
      <dgm:spPr/>
      <dgm:t>
        <a:bodyPr/>
        <a:lstStyle/>
        <a:p>
          <a:endParaRPr lang="en-GB"/>
        </a:p>
      </dgm:t>
    </dgm:pt>
    <dgm:pt modelId="{9CED8E4A-6AF5-4AF1-BC27-13D33E7B40B3}" type="sibTrans" cxnId="{717CC9EB-301C-4606-B124-AE12ACCA687F}">
      <dgm:prSet/>
      <dgm:spPr/>
      <dgm:t>
        <a:bodyPr/>
        <a:lstStyle/>
        <a:p>
          <a:endParaRPr lang="en-GB"/>
        </a:p>
      </dgm:t>
    </dgm:pt>
    <dgm:pt modelId="{8C2E2838-2E26-4B7E-918E-C2DCB209B8D2}">
      <dgm:prSet phldrT="[Text]"/>
      <dgm:spPr/>
      <dgm:t>
        <a:bodyPr/>
        <a:lstStyle/>
        <a:p>
          <a:r>
            <a:rPr lang="en-GB" dirty="0" smtClean="0"/>
            <a:t>After the project design estimate the employment creation and the associated labour intensity </a:t>
          </a:r>
          <a:endParaRPr lang="en-GB" dirty="0"/>
        </a:p>
      </dgm:t>
    </dgm:pt>
    <dgm:pt modelId="{F255E980-6132-4EA0-A1CF-5733A4F6BBF1}" type="parTrans" cxnId="{872D51A5-512A-40F0-B4A5-468EC69EB115}">
      <dgm:prSet/>
      <dgm:spPr/>
      <dgm:t>
        <a:bodyPr/>
        <a:lstStyle/>
        <a:p>
          <a:endParaRPr lang="en-GB"/>
        </a:p>
      </dgm:t>
    </dgm:pt>
    <dgm:pt modelId="{C39FD94F-C098-4D01-A0FF-947FB966BD70}" type="sibTrans" cxnId="{872D51A5-512A-40F0-B4A5-468EC69EB115}">
      <dgm:prSet/>
      <dgm:spPr/>
      <dgm:t>
        <a:bodyPr/>
        <a:lstStyle/>
        <a:p>
          <a:endParaRPr lang="en-GB"/>
        </a:p>
      </dgm:t>
    </dgm:pt>
    <dgm:pt modelId="{39367C12-A32F-435C-AE6A-95A20BB6E1F2}">
      <dgm:prSet phldrT="[Text]"/>
      <dgm:spPr/>
      <dgm:t>
        <a:bodyPr/>
        <a:lstStyle/>
        <a:p>
          <a:r>
            <a:rPr lang="en-GB" dirty="0" smtClean="0"/>
            <a:t>Procurement</a:t>
          </a:r>
          <a:endParaRPr lang="en-GB" dirty="0"/>
        </a:p>
      </dgm:t>
    </dgm:pt>
    <dgm:pt modelId="{5127CFEB-8B69-47DF-93F0-E40CB1BDD994}" type="parTrans" cxnId="{292A06E3-6563-4BE3-98CF-63CC086FF84C}">
      <dgm:prSet/>
      <dgm:spPr/>
      <dgm:t>
        <a:bodyPr/>
        <a:lstStyle/>
        <a:p>
          <a:endParaRPr lang="en-GB"/>
        </a:p>
      </dgm:t>
    </dgm:pt>
    <dgm:pt modelId="{48E060E4-30A6-46C5-B844-6B462F1DD3B0}" type="sibTrans" cxnId="{292A06E3-6563-4BE3-98CF-63CC086FF84C}">
      <dgm:prSet/>
      <dgm:spPr/>
      <dgm:t>
        <a:bodyPr/>
        <a:lstStyle/>
        <a:p>
          <a:endParaRPr lang="en-GB"/>
        </a:p>
      </dgm:t>
    </dgm:pt>
    <dgm:pt modelId="{8475458C-F616-4041-B6D2-099B7F585E8C}">
      <dgm:prSet phldrT="[Text]"/>
      <dgm:spPr/>
      <dgm:t>
        <a:bodyPr/>
        <a:lstStyle/>
        <a:p>
          <a:r>
            <a:rPr lang="en-GB" dirty="0" smtClean="0"/>
            <a:t>The tender documents should specify the wage rates for unskilled labour, target employment to be created and minimum labour intensity to be achieved by those who intend to tender</a:t>
          </a:r>
          <a:endParaRPr lang="en-GB" dirty="0"/>
        </a:p>
      </dgm:t>
    </dgm:pt>
    <dgm:pt modelId="{5E638686-5AFB-4E1A-AA67-1983F816754D}" type="parTrans" cxnId="{0574F21A-0063-4386-B5CE-DD0DDAC96175}">
      <dgm:prSet/>
      <dgm:spPr/>
      <dgm:t>
        <a:bodyPr/>
        <a:lstStyle/>
        <a:p>
          <a:endParaRPr lang="en-GB"/>
        </a:p>
      </dgm:t>
    </dgm:pt>
    <dgm:pt modelId="{AD91666B-055C-4F91-99D6-BEBEA56D96AE}" type="sibTrans" cxnId="{0574F21A-0063-4386-B5CE-DD0DDAC96175}">
      <dgm:prSet/>
      <dgm:spPr/>
      <dgm:t>
        <a:bodyPr/>
        <a:lstStyle/>
        <a:p>
          <a:endParaRPr lang="en-GB"/>
        </a:p>
      </dgm:t>
    </dgm:pt>
    <dgm:pt modelId="{852C2409-652B-4F82-9790-422FD4A95C0E}">
      <dgm:prSet phldrT="[Text]"/>
      <dgm:spPr/>
      <dgm:t>
        <a:bodyPr/>
        <a:lstStyle/>
        <a:p>
          <a:r>
            <a:rPr lang="en-GB" dirty="0" smtClean="0"/>
            <a:t>Implementation</a:t>
          </a:r>
          <a:endParaRPr lang="en-GB" dirty="0"/>
        </a:p>
      </dgm:t>
    </dgm:pt>
    <dgm:pt modelId="{22B31A77-022E-4FEA-9643-091E2EFA512A}" type="parTrans" cxnId="{B19DC529-5767-4F54-A03B-0A52992C7160}">
      <dgm:prSet/>
      <dgm:spPr/>
      <dgm:t>
        <a:bodyPr/>
        <a:lstStyle/>
        <a:p>
          <a:endParaRPr lang="en-GB"/>
        </a:p>
      </dgm:t>
    </dgm:pt>
    <dgm:pt modelId="{502B8A4C-F863-47C2-9E03-2E9B5E7EB963}" type="sibTrans" cxnId="{B19DC529-5767-4F54-A03B-0A52992C7160}">
      <dgm:prSet/>
      <dgm:spPr/>
      <dgm:t>
        <a:bodyPr/>
        <a:lstStyle/>
        <a:p>
          <a:endParaRPr lang="en-GB"/>
        </a:p>
      </dgm:t>
    </dgm:pt>
    <dgm:pt modelId="{CBA5BE8E-5417-4C5C-AF96-8E754720E193}">
      <dgm:prSet phldrT="[Text]" custT="1"/>
      <dgm:spPr/>
      <dgm:t>
        <a:bodyPr/>
        <a:lstStyle/>
        <a:p>
          <a:r>
            <a:rPr lang="en-GB" sz="1500" dirty="0" smtClean="0"/>
            <a:t>Monitor that implementers who are awarded contracts based on delivering agreed employment targets actually do so. It is important to have mechanisms to deal with service providers who ignore the employment creation deliverables after winning contracts </a:t>
          </a:r>
          <a:endParaRPr lang="en-GB" sz="1500" dirty="0"/>
        </a:p>
      </dgm:t>
    </dgm:pt>
    <dgm:pt modelId="{BE0A9AAA-6E08-4373-B551-44BEFDF121A7}" type="parTrans" cxnId="{1F943C2D-3515-4808-88B8-8F316E81D1A3}">
      <dgm:prSet/>
      <dgm:spPr/>
      <dgm:t>
        <a:bodyPr/>
        <a:lstStyle/>
        <a:p>
          <a:endParaRPr lang="en-GB"/>
        </a:p>
      </dgm:t>
    </dgm:pt>
    <dgm:pt modelId="{B0C2DCC7-3F54-4720-9A84-DF30ED61E895}" type="sibTrans" cxnId="{1F943C2D-3515-4808-88B8-8F316E81D1A3}">
      <dgm:prSet/>
      <dgm:spPr/>
      <dgm:t>
        <a:bodyPr/>
        <a:lstStyle/>
        <a:p>
          <a:endParaRPr lang="en-GB"/>
        </a:p>
      </dgm:t>
    </dgm:pt>
    <dgm:pt modelId="{A5F246B6-AE25-4D5F-832B-7BE6B5650312}" type="pres">
      <dgm:prSet presAssocID="{EE5F1F90-1D5E-403D-934F-B99CCFBA25D8}" presName="Name0" presStyleCnt="0">
        <dgm:presLayoutVars>
          <dgm:dir/>
          <dgm:animLvl val="lvl"/>
          <dgm:resizeHandles val="exact"/>
        </dgm:presLayoutVars>
      </dgm:prSet>
      <dgm:spPr/>
      <dgm:t>
        <a:bodyPr/>
        <a:lstStyle/>
        <a:p>
          <a:endParaRPr lang="en-GB"/>
        </a:p>
      </dgm:t>
    </dgm:pt>
    <dgm:pt modelId="{0D6CF0C5-2674-4D71-BD0C-D10D20A9150C}" type="pres">
      <dgm:prSet presAssocID="{CC9B22DD-D3FA-48B0-932D-95A6E10F64BA}" presName="linNode" presStyleCnt="0"/>
      <dgm:spPr/>
    </dgm:pt>
    <dgm:pt modelId="{B0918CE1-FCBA-4ECC-AF94-F1322950F026}" type="pres">
      <dgm:prSet presAssocID="{CC9B22DD-D3FA-48B0-932D-95A6E10F64BA}" presName="parentText" presStyleLbl="node1" presStyleIdx="0" presStyleCnt="4">
        <dgm:presLayoutVars>
          <dgm:chMax val="1"/>
          <dgm:bulletEnabled val="1"/>
        </dgm:presLayoutVars>
      </dgm:prSet>
      <dgm:spPr/>
      <dgm:t>
        <a:bodyPr/>
        <a:lstStyle/>
        <a:p>
          <a:endParaRPr lang="en-GB"/>
        </a:p>
      </dgm:t>
    </dgm:pt>
    <dgm:pt modelId="{BD0FEF7F-A9D3-4ACD-800D-C8F23B06C099}" type="pres">
      <dgm:prSet presAssocID="{CC9B22DD-D3FA-48B0-932D-95A6E10F64BA}" presName="descendantText" presStyleLbl="alignAccFollowNode1" presStyleIdx="0" presStyleCnt="4">
        <dgm:presLayoutVars>
          <dgm:bulletEnabled val="1"/>
        </dgm:presLayoutVars>
      </dgm:prSet>
      <dgm:spPr/>
      <dgm:t>
        <a:bodyPr/>
        <a:lstStyle/>
        <a:p>
          <a:endParaRPr lang="en-GB"/>
        </a:p>
      </dgm:t>
    </dgm:pt>
    <dgm:pt modelId="{80B5A7A4-5956-4481-8897-20F84837B757}" type="pres">
      <dgm:prSet presAssocID="{52259151-FC26-46D9-84B1-C46FF5E04890}" presName="sp" presStyleCnt="0"/>
      <dgm:spPr/>
    </dgm:pt>
    <dgm:pt modelId="{F7E324F4-A2E7-4114-8A05-E4E8589853BC}" type="pres">
      <dgm:prSet presAssocID="{729F1E28-2924-4E71-A284-BD7D78AC6A81}" presName="linNode" presStyleCnt="0"/>
      <dgm:spPr/>
    </dgm:pt>
    <dgm:pt modelId="{0C9FA490-10C0-4304-B879-87151751A117}" type="pres">
      <dgm:prSet presAssocID="{729F1E28-2924-4E71-A284-BD7D78AC6A81}" presName="parentText" presStyleLbl="node1" presStyleIdx="1" presStyleCnt="4">
        <dgm:presLayoutVars>
          <dgm:chMax val="1"/>
          <dgm:bulletEnabled val="1"/>
        </dgm:presLayoutVars>
      </dgm:prSet>
      <dgm:spPr/>
      <dgm:t>
        <a:bodyPr/>
        <a:lstStyle/>
        <a:p>
          <a:endParaRPr lang="en-GB"/>
        </a:p>
      </dgm:t>
    </dgm:pt>
    <dgm:pt modelId="{A26BCC39-1D0D-4EC2-9045-7147F9C89355}" type="pres">
      <dgm:prSet presAssocID="{729F1E28-2924-4E71-A284-BD7D78AC6A81}" presName="descendantText" presStyleLbl="alignAccFollowNode1" presStyleIdx="1" presStyleCnt="4">
        <dgm:presLayoutVars>
          <dgm:bulletEnabled val="1"/>
        </dgm:presLayoutVars>
      </dgm:prSet>
      <dgm:spPr/>
      <dgm:t>
        <a:bodyPr/>
        <a:lstStyle/>
        <a:p>
          <a:endParaRPr lang="en-GB"/>
        </a:p>
      </dgm:t>
    </dgm:pt>
    <dgm:pt modelId="{BB2B53F9-654A-4876-A4B2-AF67B56FA998}" type="pres">
      <dgm:prSet presAssocID="{1CD0EF9D-236F-47F9-B1C5-89301A80995A}" presName="sp" presStyleCnt="0"/>
      <dgm:spPr/>
    </dgm:pt>
    <dgm:pt modelId="{671E5B0F-A87B-4422-97D7-B537946CF237}" type="pres">
      <dgm:prSet presAssocID="{39367C12-A32F-435C-AE6A-95A20BB6E1F2}" presName="linNode" presStyleCnt="0"/>
      <dgm:spPr/>
    </dgm:pt>
    <dgm:pt modelId="{260E7E63-850C-4941-8B49-A1FF1EF3BCF3}" type="pres">
      <dgm:prSet presAssocID="{39367C12-A32F-435C-AE6A-95A20BB6E1F2}" presName="parentText" presStyleLbl="node1" presStyleIdx="2" presStyleCnt="4">
        <dgm:presLayoutVars>
          <dgm:chMax val="1"/>
          <dgm:bulletEnabled val="1"/>
        </dgm:presLayoutVars>
      </dgm:prSet>
      <dgm:spPr/>
      <dgm:t>
        <a:bodyPr/>
        <a:lstStyle/>
        <a:p>
          <a:endParaRPr lang="en-GB"/>
        </a:p>
      </dgm:t>
    </dgm:pt>
    <dgm:pt modelId="{A607EA97-9958-414C-847A-50F35E52514A}" type="pres">
      <dgm:prSet presAssocID="{39367C12-A32F-435C-AE6A-95A20BB6E1F2}" presName="descendantText" presStyleLbl="alignAccFollowNode1" presStyleIdx="2" presStyleCnt="4">
        <dgm:presLayoutVars>
          <dgm:bulletEnabled val="1"/>
        </dgm:presLayoutVars>
      </dgm:prSet>
      <dgm:spPr/>
      <dgm:t>
        <a:bodyPr/>
        <a:lstStyle/>
        <a:p>
          <a:endParaRPr lang="en-GB"/>
        </a:p>
      </dgm:t>
    </dgm:pt>
    <dgm:pt modelId="{390CC6CF-4AD2-4C9A-A394-B1ECAE1EBD1F}" type="pres">
      <dgm:prSet presAssocID="{48E060E4-30A6-46C5-B844-6B462F1DD3B0}" presName="sp" presStyleCnt="0"/>
      <dgm:spPr/>
    </dgm:pt>
    <dgm:pt modelId="{67EF4465-5B16-4E1F-9E75-C2540809EE3C}" type="pres">
      <dgm:prSet presAssocID="{852C2409-652B-4F82-9790-422FD4A95C0E}" presName="linNode" presStyleCnt="0"/>
      <dgm:spPr/>
    </dgm:pt>
    <dgm:pt modelId="{07A44286-E2FD-43E1-A662-7232F1A25B91}" type="pres">
      <dgm:prSet presAssocID="{852C2409-652B-4F82-9790-422FD4A95C0E}" presName="parentText" presStyleLbl="node1" presStyleIdx="3" presStyleCnt="4">
        <dgm:presLayoutVars>
          <dgm:chMax val="1"/>
          <dgm:bulletEnabled val="1"/>
        </dgm:presLayoutVars>
      </dgm:prSet>
      <dgm:spPr/>
      <dgm:t>
        <a:bodyPr/>
        <a:lstStyle/>
        <a:p>
          <a:endParaRPr lang="en-GB"/>
        </a:p>
      </dgm:t>
    </dgm:pt>
    <dgm:pt modelId="{43D4409B-F5AD-4A6E-8EE5-C1FE4452E23C}" type="pres">
      <dgm:prSet presAssocID="{852C2409-652B-4F82-9790-422FD4A95C0E}" presName="descendantText" presStyleLbl="alignAccFollowNode1" presStyleIdx="3" presStyleCnt="4">
        <dgm:presLayoutVars>
          <dgm:bulletEnabled val="1"/>
        </dgm:presLayoutVars>
      </dgm:prSet>
      <dgm:spPr/>
      <dgm:t>
        <a:bodyPr/>
        <a:lstStyle/>
        <a:p>
          <a:endParaRPr lang="en-GB"/>
        </a:p>
      </dgm:t>
    </dgm:pt>
  </dgm:ptLst>
  <dgm:cxnLst>
    <dgm:cxn modelId="{7B096521-2F60-4017-8972-41195B15295B}" srcId="{CC9B22DD-D3FA-48B0-932D-95A6E10F64BA}" destId="{AF1A0C8D-50FA-4DC4-AC42-8ACD8584660C}" srcOrd="0" destOrd="0" parTransId="{0200A544-74CB-4980-BB17-A26E7A694E26}" sibTransId="{98252253-FFB4-4641-91F0-C3B19358E399}"/>
    <dgm:cxn modelId="{69D0EF91-1B88-4A7D-841A-801B32A2EA8D}" type="presOf" srcId="{852C2409-652B-4F82-9790-422FD4A95C0E}" destId="{07A44286-E2FD-43E1-A662-7232F1A25B91}" srcOrd="0" destOrd="0" presId="urn:microsoft.com/office/officeart/2005/8/layout/vList5"/>
    <dgm:cxn modelId="{C89E47D4-0DDA-43B4-9E06-E60CF67F0D7D}" type="presOf" srcId="{8C2E2838-2E26-4B7E-918E-C2DCB209B8D2}" destId="{A26BCC39-1D0D-4EC2-9045-7147F9C89355}" srcOrd="0" destOrd="1" presId="urn:microsoft.com/office/officeart/2005/8/layout/vList5"/>
    <dgm:cxn modelId="{872D51A5-512A-40F0-B4A5-468EC69EB115}" srcId="{729F1E28-2924-4E71-A284-BD7D78AC6A81}" destId="{8C2E2838-2E26-4B7E-918E-C2DCB209B8D2}" srcOrd="1" destOrd="0" parTransId="{F255E980-6132-4EA0-A1CF-5733A4F6BBF1}" sibTransId="{C39FD94F-C098-4D01-A0FF-947FB966BD70}"/>
    <dgm:cxn modelId="{6EF1DDC3-CF25-4D44-96DB-2BE654E44CBF}" type="presOf" srcId="{39367C12-A32F-435C-AE6A-95A20BB6E1F2}" destId="{260E7E63-850C-4941-8B49-A1FF1EF3BCF3}" srcOrd="0" destOrd="0" presId="urn:microsoft.com/office/officeart/2005/8/layout/vList5"/>
    <dgm:cxn modelId="{0574F21A-0063-4386-B5CE-DD0DDAC96175}" srcId="{39367C12-A32F-435C-AE6A-95A20BB6E1F2}" destId="{8475458C-F616-4041-B6D2-099B7F585E8C}" srcOrd="0" destOrd="0" parTransId="{5E638686-5AFB-4E1A-AA67-1983F816754D}" sibTransId="{AD91666B-055C-4F91-99D6-BEBEA56D96AE}"/>
    <dgm:cxn modelId="{1F943C2D-3515-4808-88B8-8F316E81D1A3}" srcId="{852C2409-652B-4F82-9790-422FD4A95C0E}" destId="{CBA5BE8E-5417-4C5C-AF96-8E754720E193}" srcOrd="0" destOrd="0" parTransId="{BE0A9AAA-6E08-4373-B551-44BEFDF121A7}" sibTransId="{B0C2DCC7-3F54-4720-9A84-DF30ED61E895}"/>
    <dgm:cxn modelId="{292A06E3-6563-4BE3-98CF-63CC086FF84C}" srcId="{EE5F1F90-1D5E-403D-934F-B99CCFBA25D8}" destId="{39367C12-A32F-435C-AE6A-95A20BB6E1F2}" srcOrd="2" destOrd="0" parTransId="{5127CFEB-8B69-47DF-93F0-E40CB1BDD994}" sibTransId="{48E060E4-30A6-46C5-B844-6B462F1DD3B0}"/>
    <dgm:cxn modelId="{BB72D9F0-83A3-49CD-81C3-95E12315E63E}" srcId="{EE5F1F90-1D5E-403D-934F-B99CCFBA25D8}" destId="{729F1E28-2924-4E71-A284-BD7D78AC6A81}" srcOrd="1" destOrd="0" parTransId="{C0D8618F-4BF6-4206-AED4-3DF5645F0D70}" sibTransId="{1CD0EF9D-236F-47F9-B1C5-89301A80995A}"/>
    <dgm:cxn modelId="{AFA4CF0A-CEDD-4A73-A3C5-9C9DDADE7D42}" type="presOf" srcId="{EE5F1F90-1D5E-403D-934F-B99CCFBA25D8}" destId="{A5F246B6-AE25-4D5F-832B-7BE6B5650312}" srcOrd="0" destOrd="0" presId="urn:microsoft.com/office/officeart/2005/8/layout/vList5"/>
    <dgm:cxn modelId="{59041F2A-7EC2-44DF-BB7C-8BA4E5D8FD6D}" type="presOf" srcId="{AF1A0C8D-50FA-4DC4-AC42-8ACD8584660C}" destId="{BD0FEF7F-A9D3-4ACD-800D-C8F23B06C099}" srcOrd="0" destOrd="0" presId="urn:microsoft.com/office/officeart/2005/8/layout/vList5"/>
    <dgm:cxn modelId="{B19DC529-5767-4F54-A03B-0A52992C7160}" srcId="{EE5F1F90-1D5E-403D-934F-B99CCFBA25D8}" destId="{852C2409-652B-4F82-9790-422FD4A95C0E}" srcOrd="3" destOrd="0" parTransId="{22B31A77-022E-4FEA-9643-091E2EFA512A}" sibTransId="{502B8A4C-F863-47C2-9E03-2E9B5E7EB963}"/>
    <dgm:cxn modelId="{717CC9EB-301C-4606-B124-AE12ACCA687F}" srcId="{729F1E28-2924-4E71-A284-BD7D78AC6A81}" destId="{03305434-0200-4F00-84B9-0E37C6F8ADF6}" srcOrd="0" destOrd="0" parTransId="{E91E4C0A-596E-4E08-A6E5-AFCEA8294318}" sibTransId="{9CED8E4A-6AF5-4AF1-BC27-13D33E7B40B3}"/>
    <dgm:cxn modelId="{EC66EC83-F4F4-4C87-8CFB-6E3229E7C485}" type="presOf" srcId="{729F1E28-2924-4E71-A284-BD7D78AC6A81}" destId="{0C9FA490-10C0-4304-B879-87151751A117}" srcOrd="0" destOrd="0" presId="urn:microsoft.com/office/officeart/2005/8/layout/vList5"/>
    <dgm:cxn modelId="{7DC57FF0-75F5-456B-A078-610485225F57}" type="presOf" srcId="{CC9B22DD-D3FA-48B0-932D-95A6E10F64BA}" destId="{B0918CE1-FCBA-4ECC-AF94-F1322950F026}" srcOrd="0" destOrd="0" presId="urn:microsoft.com/office/officeart/2005/8/layout/vList5"/>
    <dgm:cxn modelId="{75B02DB8-5CF8-4400-80F6-2F110C4028DF}" type="presOf" srcId="{8475458C-F616-4041-B6D2-099B7F585E8C}" destId="{A607EA97-9958-414C-847A-50F35E52514A}" srcOrd="0" destOrd="0" presId="urn:microsoft.com/office/officeart/2005/8/layout/vList5"/>
    <dgm:cxn modelId="{4D9851A2-34BC-491A-BC4F-04182F3491D3}" srcId="{EE5F1F90-1D5E-403D-934F-B99CCFBA25D8}" destId="{CC9B22DD-D3FA-48B0-932D-95A6E10F64BA}" srcOrd="0" destOrd="0" parTransId="{066F5232-914D-4043-B034-1646987767E9}" sibTransId="{52259151-FC26-46D9-84B1-C46FF5E04890}"/>
    <dgm:cxn modelId="{CE5F2E42-6411-4825-BFA3-E1B7925007F6}" type="presOf" srcId="{03305434-0200-4F00-84B9-0E37C6F8ADF6}" destId="{A26BCC39-1D0D-4EC2-9045-7147F9C89355}" srcOrd="0" destOrd="0" presId="urn:microsoft.com/office/officeart/2005/8/layout/vList5"/>
    <dgm:cxn modelId="{60CCA641-D1EF-4510-B19A-34E821934551}" type="presOf" srcId="{CBA5BE8E-5417-4C5C-AF96-8E754720E193}" destId="{43D4409B-F5AD-4A6E-8EE5-C1FE4452E23C}" srcOrd="0" destOrd="0" presId="urn:microsoft.com/office/officeart/2005/8/layout/vList5"/>
    <dgm:cxn modelId="{5CA1C320-C063-48CF-98CB-EC0373C4270E}" type="presParOf" srcId="{A5F246B6-AE25-4D5F-832B-7BE6B5650312}" destId="{0D6CF0C5-2674-4D71-BD0C-D10D20A9150C}" srcOrd="0" destOrd="0" presId="urn:microsoft.com/office/officeart/2005/8/layout/vList5"/>
    <dgm:cxn modelId="{C0AA0138-D352-44F8-AA67-292D479ADCB7}" type="presParOf" srcId="{0D6CF0C5-2674-4D71-BD0C-D10D20A9150C}" destId="{B0918CE1-FCBA-4ECC-AF94-F1322950F026}" srcOrd="0" destOrd="0" presId="urn:microsoft.com/office/officeart/2005/8/layout/vList5"/>
    <dgm:cxn modelId="{8C4DE944-5326-443D-B9F1-C7798DAEAF39}" type="presParOf" srcId="{0D6CF0C5-2674-4D71-BD0C-D10D20A9150C}" destId="{BD0FEF7F-A9D3-4ACD-800D-C8F23B06C099}" srcOrd="1" destOrd="0" presId="urn:microsoft.com/office/officeart/2005/8/layout/vList5"/>
    <dgm:cxn modelId="{427575FC-DF8F-4583-9882-F4D801AE3DB7}" type="presParOf" srcId="{A5F246B6-AE25-4D5F-832B-7BE6B5650312}" destId="{80B5A7A4-5956-4481-8897-20F84837B757}" srcOrd="1" destOrd="0" presId="urn:microsoft.com/office/officeart/2005/8/layout/vList5"/>
    <dgm:cxn modelId="{1093F68E-F9A0-45E3-B97D-038764B6BF63}" type="presParOf" srcId="{A5F246B6-AE25-4D5F-832B-7BE6B5650312}" destId="{F7E324F4-A2E7-4114-8A05-E4E8589853BC}" srcOrd="2" destOrd="0" presId="urn:microsoft.com/office/officeart/2005/8/layout/vList5"/>
    <dgm:cxn modelId="{2401EF8C-EDC5-4B17-8670-AB20353879B4}" type="presParOf" srcId="{F7E324F4-A2E7-4114-8A05-E4E8589853BC}" destId="{0C9FA490-10C0-4304-B879-87151751A117}" srcOrd="0" destOrd="0" presId="urn:microsoft.com/office/officeart/2005/8/layout/vList5"/>
    <dgm:cxn modelId="{35CDCB4C-DA66-4FF0-B88A-E198C7042707}" type="presParOf" srcId="{F7E324F4-A2E7-4114-8A05-E4E8589853BC}" destId="{A26BCC39-1D0D-4EC2-9045-7147F9C89355}" srcOrd="1" destOrd="0" presId="urn:microsoft.com/office/officeart/2005/8/layout/vList5"/>
    <dgm:cxn modelId="{043237E6-9FEB-4CC3-A521-702E53874F3C}" type="presParOf" srcId="{A5F246B6-AE25-4D5F-832B-7BE6B5650312}" destId="{BB2B53F9-654A-4876-A4B2-AF67B56FA998}" srcOrd="3" destOrd="0" presId="urn:microsoft.com/office/officeart/2005/8/layout/vList5"/>
    <dgm:cxn modelId="{C52A514D-FA2A-4991-8817-BE64C1C8A170}" type="presParOf" srcId="{A5F246B6-AE25-4D5F-832B-7BE6B5650312}" destId="{671E5B0F-A87B-4422-97D7-B537946CF237}" srcOrd="4" destOrd="0" presId="urn:microsoft.com/office/officeart/2005/8/layout/vList5"/>
    <dgm:cxn modelId="{DC4916DC-7475-4D58-838A-3BB141E440CD}" type="presParOf" srcId="{671E5B0F-A87B-4422-97D7-B537946CF237}" destId="{260E7E63-850C-4941-8B49-A1FF1EF3BCF3}" srcOrd="0" destOrd="0" presId="urn:microsoft.com/office/officeart/2005/8/layout/vList5"/>
    <dgm:cxn modelId="{67F7B1FE-4B02-44D0-9489-3570CBF6D8EE}" type="presParOf" srcId="{671E5B0F-A87B-4422-97D7-B537946CF237}" destId="{A607EA97-9958-414C-847A-50F35E52514A}" srcOrd="1" destOrd="0" presId="urn:microsoft.com/office/officeart/2005/8/layout/vList5"/>
    <dgm:cxn modelId="{2F188295-62FE-45C1-8005-DD1BE12C02F3}" type="presParOf" srcId="{A5F246B6-AE25-4D5F-832B-7BE6B5650312}" destId="{390CC6CF-4AD2-4C9A-A394-B1ECAE1EBD1F}" srcOrd="5" destOrd="0" presId="urn:microsoft.com/office/officeart/2005/8/layout/vList5"/>
    <dgm:cxn modelId="{198BF253-1C0A-4B7C-91E2-5C2201AC1EAE}" type="presParOf" srcId="{A5F246B6-AE25-4D5F-832B-7BE6B5650312}" destId="{67EF4465-5B16-4E1F-9E75-C2540809EE3C}" srcOrd="6" destOrd="0" presId="urn:microsoft.com/office/officeart/2005/8/layout/vList5"/>
    <dgm:cxn modelId="{9E80D526-39F2-485B-B1EA-E5B0F61A51C9}" type="presParOf" srcId="{67EF4465-5B16-4E1F-9E75-C2540809EE3C}" destId="{07A44286-E2FD-43E1-A662-7232F1A25B91}" srcOrd="0" destOrd="0" presId="urn:microsoft.com/office/officeart/2005/8/layout/vList5"/>
    <dgm:cxn modelId="{81D23A5D-7724-4350-A85D-DCA2C7910A5B}" type="presParOf" srcId="{67EF4465-5B16-4E1F-9E75-C2540809EE3C}" destId="{43D4409B-F5AD-4A6E-8EE5-C1FE4452E23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89B187-2429-427F-9800-84DF76AD95D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6237424-1216-49F3-B68B-48904339FB36}">
      <dgm:prSet phldrT="[Text]"/>
      <dgm:spPr/>
      <dgm:t>
        <a:bodyPr/>
        <a:lstStyle/>
        <a:p>
          <a:r>
            <a:rPr lang="en-GB" dirty="0" smtClean="0"/>
            <a:t>Participant</a:t>
          </a:r>
          <a:endParaRPr lang="en-GB" dirty="0"/>
        </a:p>
      </dgm:t>
    </dgm:pt>
    <dgm:pt modelId="{C089FD91-4437-4384-B63D-4007388E7161}" type="parTrans" cxnId="{E73A2764-51A4-4EA4-97DB-E47B19447330}">
      <dgm:prSet/>
      <dgm:spPr/>
      <dgm:t>
        <a:bodyPr/>
        <a:lstStyle/>
        <a:p>
          <a:endParaRPr lang="en-GB"/>
        </a:p>
      </dgm:t>
    </dgm:pt>
    <dgm:pt modelId="{90043BE4-23AD-45E6-9633-74F13B1758DD}" type="sibTrans" cxnId="{E73A2764-51A4-4EA4-97DB-E47B19447330}">
      <dgm:prSet/>
      <dgm:spPr/>
      <dgm:t>
        <a:bodyPr/>
        <a:lstStyle/>
        <a:p>
          <a:endParaRPr lang="en-GB"/>
        </a:p>
      </dgm:t>
    </dgm:pt>
    <dgm:pt modelId="{FAB9E238-4621-4851-BF8F-C96404333B9C}">
      <dgm:prSet phldrT="[Text]" custT="1"/>
      <dgm:spPr/>
      <dgm:t>
        <a:bodyPr/>
        <a:lstStyle/>
        <a:p>
          <a:r>
            <a:rPr lang="en-GB" sz="1600" dirty="0" smtClean="0"/>
            <a:t>Number employed desegregated by demographics</a:t>
          </a:r>
          <a:endParaRPr lang="en-GB" sz="1600" dirty="0"/>
        </a:p>
      </dgm:t>
    </dgm:pt>
    <dgm:pt modelId="{FA8FC3EE-B504-4A62-9925-AE103716AD30}" type="parTrans" cxnId="{1269AF0F-D8BA-4D40-B032-55FF0CF4AE55}">
      <dgm:prSet/>
      <dgm:spPr/>
      <dgm:t>
        <a:bodyPr/>
        <a:lstStyle/>
        <a:p>
          <a:endParaRPr lang="en-GB"/>
        </a:p>
      </dgm:t>
    </dgm:pt>
    <dgm:pt modelId="{331CF21D-37F1-435E-A849-A83CF806AEB3}" type="sibTrans" cxnId="{1269AF0F-D8BA-4D40-B032-55FF0CF4AE55}">
      <dgm:prSet/>
      <dgm:spPr/>
      <dgm:t>
        <a:bodyPr/>
        <a:lstStyle/>
        <a:p>
          <a:endParaRPr lang="en-GB"/>
        </a:p>
      </dgm:t>
    </dgm:pt>
    <dgm:pt modelId="{5B106F87-9A05-4A96-A8A5-738C0E82A4F2}">
      <dgm:prSet phldrT="[Text]"/>
      <dgm:spPr/>
      <dgm:t>
        <a:bodyPr/>
        <a:lstStyle/>
        <a:p>
          <a:r>
            <a:rPr lang="en-GB" dirty="0" smtClean="0"/>
            <a:t>Household</a:t>
          </a:r>
          <a:endParaRPr lang="en-GB" dirty="0"/>
        </a:p>
      </dgm:t>
    </dgm:pt>
    <dgm:pt modelId="{BD4E21CE-49F4-4A18-A734-8899F45A3E15}" type="parTrans" cxnId="{17B29E1F-473F-49DE-BDAA-93608206BC73}">
      <dgm:prSet/>
      <dgm:spPr/>
      <dgm:t>
        <a:bodyPr/>
        <a:lstStyle/>
        <a:p>
          <a:endParaRPr lang="en-GB"/>
        </a:p>
      </dgm:t>
    </dgm:pt>
    <dgm:pt modelId="{6BF801F5-F1EC-4974-9631-9F18868EB798}" type="sibTrans" cxnId="{17B29E1F-473F-49DE-BDAA-93608206BC73}">
      <dgm:prSet/>
      <dgm:spPr/>
      <dgm:t>
        <a:bodyPr/>
        <a:lstStyle/>
        <a:p>
          <a:endParaRPr lang="en-GB"/>
        </a:p>
      </dgm:t>
    </dgm:pt>
    <dgm:pt modelId="{295C0C47-5068-42BA-AF5C-D1EC586B8DD1}">
      <dgm:prSet phldrT="[Text]" custT="1"/>
      <dgm:spPr/>
      <dgm:t>
        <a:bodyPr/>
        <a:lstStyle/>
        <a:p>
          <a:r>
            <a:rPr lang="en-GB" sz="1600" dirty="0" smtClean="0"/>
            <a:t>Household assets acquired</a:t>
          </a:r>
          <a:endParaRPr lang="en-GB" sz="1600" dirty="0"/>
        </a:p>
      </dgm:t>
    </dgm:pt>
    <dgm:pt modelId="{D1F09739-7ADB-49C7-A47A-CB8BE4F2B8C5}" type="parTrans" cxnId="{27F4B33E-3038-4D1A-A746-9120742DB439}">
      <dgm:prSet/>
      <dgm:spPr/>
      <dgm:t>
        <a:bodyPr/>
        <a:lstStyle/>
        <a:p>
          <a:endParaRPr lang="en-GB"/>
        </a:p>
      </dgm:t>
    </dgm:pt>
    <dgm:pt modelId="{5E225C01-EE30-44EC-BA29-218DDF165417}" type="sibTrans" cxnId="{27F4B33E-3038-4D1A-A746-9120742DB439}">
      <dgm:prSet/>
      <dgm:spPr/>
      <dgm:t>
        <a:bodyPr/>
        <a:lstStyle/>
        <a:p>
          <a:endParaRPr lang="en-GB"/>
        </a:p>
      </dgm:t>
    </dgm:pt>
    <dgm:pt modelId="{02641E60-D84C-49A3-A2C2-AD3005533507}">
      <dgm:prSet phldrT="[Text]"/>
      <dgm:spPr/>
      <dgm:t>
        <a:bodyPr/>
        <a:lstStyle/>
        <a:p>
          <a:r>
            <a:rPr lang="en-GB" dirty="0" smtClean="0"/>
            <a:t>Community</a:t>
          </a:r>
          <a:endParaRPr lang="en-GB" dirty="0"/>
        </a:p>
      </dgm:t>
    </dgm:pt>
    <dgm:pt modelId="{93F4BA04-C3C7-4705-A53E-93498863155F}" type="parTrans" cxnId="{C9F70962-DF93-45B4-9A2D-561BC95DCFF0}">
      <dgm:prSet/>
      <dgm:spPr/>
      <dgm:t>
        <a:bodyPr/>
        <a:lstStyle/>
        <a:p>
          <a:endParaRPr lang="en-GB"/>
        </a:p>
      </dgm:t>
    </dgm:pt>
    <dgm:pt modelId="{54D4AB48-186D-46B9-85C6-D236B257A8D1}" type="sibTrans" cxnId="{C9F70962-DF93-45B4-9A2D-561BC95DCFF0}">
      <dgm:prSet/>
      <dgm:spPr/>
      <dgm:t>
        <a:bodyPr/>
        <a:lstStyle/>
        <a:p>
          <a:endParaRPr lang="en-GB"/>
        </a:p>
      </dgm:t>
    </dgm:pt>
    <dgm:pt modelId="{53060422-5971-445A-8771-23ECB71355AB}">
      <dgm:prSet phldrT="[Text]" custT="1"/>
      <dgm:spPr/>
      <dgm:t>
        <a:bodyPr/>
        <a:lstStyle/>
        <a:p>
          <a:r>
            <a:rPr lang="en-GB" sz="1600" dirty="0" smtClean="0"/>
            <a:t>Community assets created  - improved  access to services</a:t>
          </a:r>
          <a:endParaRPr lang="en-GB" sz="1600" dirty="0"/>
        </a:p>
      </dgm:t>
    </dgm:pt>
    <dgm:pt modelId="{6B582826-01F9-4D10-85C8-6735006794B3}" type="parTrans" cxnId="{82A16899-9686-42F2-A39E-E7869C795BFD}">
      <dgm:prSet/>
      <dgm:spPr/>
      <dgm:t>
        <a:bodyPr/>
        <a:lstStyle/>
        <a:p>
          <a:endParaRPr lang="en-GB"/>
        </a:p>
      </dgm:t>
    </dgm:pt>
    <dgm:pt modelId="{DFE0E428-3BEE-46B9-8D2A-79440B370414}" type="sibTrans" cxnId="{82A16899-9686-42F2-A39E-E7869C795BFD}">
      <dgm:prSet/>
      <dgm:spPr/>
      <dgm:t>
        <a:bodyPr/>
        <a:lstStyle/>
        <a:p>
          <a:endParaRPr lang="en-GB"/>
        </a:p>
      </dgm:t>
    </dgm:pt>
    <dgm:pt modelId="{BDFB2711-ADDB-44AF-8321-441CCCAEC1E8}">
      <dgm:prSet custT="1"/>
      <dgm:spPr/>
      <dgm:t>
        <a:bodyPr/>
        <a:lstStyle/>
        <a:p>
          <a:r>
            <a:rPr lang="en-GB" sz="1600" dirty="0" smtClean="0"/>
            <a:t>Average income earned  per participant</a:t>
          </a:r>
          <a:endParaRPr lang="en-GB" sz="1600" dirty="0"/>
        </a:p>
      </dgm:t>
    </dgm:pt>
    <dgm:pt modelId="{F8E279C3-C05F-4BC6-8346-65CF34F20DD0}" type="parTrans" cxnId="{38E0C67E-7320-4321-9710-EDD28EA2186A}">
      <dgm:prSet/>
      <dgm:spPr/>
      <dgm:t>
        <a:bodyPr/>
        <a:lstStyle/>
        <a:p>
          <a:endParaRPr lang="en-GB"/>
        </a:p>
      </dgm:t>
    </dgm:pt>
    <dgm:pt modelId="{B3BBFE50-51D8-4DEA-B749-6510944BB5CC}" type="sibTrans" cxnId="{38E0C67E-7320-4321-9710-EDD28EA2186A}">
      <dgm:prSet/>
      <dgm:spPr/>
      <dgm:t>
        <a:bodyPr/>
        <a:lstStyle/>
        <a:p>
          <a:endParaRPr lang="en-GB"/>
        </a:p>
      </dgm:t>
    </dgm:pt>
    <dgm:pt modelId="{0EE0E93E-AE38-4D8D-B002-0A6F0D11D6D3}">
      <dgm:prSet custT="1"/>
      <dgm:spPr/>
      <dgm:t>
        <a:bodyPr/>
        <a:lstStyle/>
        <a:p>
          <a:r>
            <a:rPr lang="en-GB" sz="1600" dirty="0" smtClean="0"/>
            <a:t>Training received (accredited and non accredited)</a:t>
          </a:r>
          <a:endParaRPr lang="en-GB" sz="1600" dirty="0"/>
        </a:p>
      </dgm:t>
    </dgm:pt>
    <dgm:pt modelId="{A57C5A51-DCF2-4948-A23E-638C2BF76054}" type="parTrans" cxnId="{0F0BCB4D-4490-4D40-9FE3-947C4349A32D}">
      <dgm:prSet/>
      <dgm:spPr/>
      <dgm:t>
        <a:bodyPr/>
        <a:lstStyle/>
        <a:p>
          <a:endParaRPr lang="en-GB"/>
        </a:p>
      </dgm:t>
    </dgm:pt>
    <dgm:pt modelId="{C413746A-201C-4FE9-95B4-E22BA976867E}" type="sibTrans" cxnId="{0F0BCB4D-4490-4D40-9FE3-947C4349A32D}">
      <dgm:prSet/>
      <dgm:spPr/>
      <dgm:t>
        <a:bodyPr/>
        <a:lstStyle/>
        <a:p>
          <a:endParaRPr lang="en-GB"/>
        </a:p>
      </dgm:t>
    </dgm:pt>
    <dgm:pt modelId="{E8902DDF-105A-4637-B0C2-489818B989F8}">
      <dgm:prSet custT="1"/>
      <dgm:spPr/>
      <dgm:t>
        <a:bodyPr/>
        <a:lstStyle/>
        <a:p>
          <a:r>
            <a:rPr lang="en-GB" sz="1600" dirty="0" smtClean="0"/>
            <a:t>Fairness and transparency of recruitment of participants</a:t>
          </a:r>
          <a:endParaRPr lang="en-GB" sz="1600" dirty="0"/>
        </a:p>
      </dgm:t>
    </dgm:pt>
    <dgm:pt modelId="{A404E1B2-B846-473D-B0AF-DC390EACDB06}" type="parTrans" cxnId="{57E52F87-17B1-4883-97EC-46DD473766C0}">
      <dgm:prSet/>
      <dgm:spPr/>
      <dgm:t>
        <a:bodyPr/>
        <a:lstStyle/>
        <a:p>
          <a:endParaRPr lang="en-GB"/>
        </a:p>
      </dgm:t>
    </dgm:pt>
    <dgm:pt modelId="{826EA143-0951-4C27-9DA1-B50A2B347384}" type="sibTrans" cxnId="{57E52F87-17B1-4883-97EC-46DD473766C0}">
      <dgm:prSet/>
      <dgm:spPr/>
      <dgm:t>
        <a:bodyPr/>
        <a:lstStyle/>
        <a:p>
          <a:endParaRPr lang="en-GB"/>
        </a:p>
      </dgm:t>
    </dgm:pt>
    <dgm:pt modelId="{EBDDE8C6-0C72-4D6B-9CCC-5F36D1132E07}">
      <dgm:prSet phldrT="[Text]" custT="1"/>
      <dgm:spPr/>
      <dgm:t>
        <a:bodyPr/>
        <a:lstStyle/>
        <a:p>
          <a:r>
            <a:rPr lang="en-GB" sz="1600" dirty="0" smtClean="0"/>
            <a:t>Net contribution of the EPWP to reduction of unemployment</a:t>
          </a:r>
          <a:endParaRPr lang="en-GB" sz="1600" dirty="0"/>
        </a:p>
      </dgm:t>
    </dgm:pt>
    <dgm:pt modelId="{80E501AD-3E68-494D-86BC-183F3D0FE992}" type="parTrans" cxnId="{ED8E3AE4-4395-4E16-BE62-978C9C018BE5}">
      <dgm:prSet/>
      <dgm:spPr/>
      <dgm:t>
        <a:bodyPr/>
        <a:lstStyle/>
        <a:p>
          <a:endParaRPr lang="en-GB"/>
        </a:p>
      </dgm:t>
    </dgm:pt>
    <dgm:pt modelId="{F39256BE-301A-4E8B-ABB3-C11F7870BBDD}" type="sibTrans" cxnId="{ED8E3AE4-4395-4E16-BE62-978C9C018BE5}">
      <dgm:prSet/>
      <dgm:spPr/>
      <dgm:t>
        <a:bodyPr/>
        <a:lstStyle/>
        <a:p>
          <a:endParaRPr lang="en-GB"/>
        </a:p>
      </dgm:t>
    </dgm:pt>
    <dgm:pt modelId="{C9A82AD1-1F94-4597-9BD2-A28337E67E2D}">
      <dgm:prSet phldrT="[Text]"/>
      <dgm:spPr/>
      <dgm:t>
        <a:bodyPr/>
        <a:lstStyle/>
        <a:p>
          <a:r>
            <a:rPr lang="en-GB" dirty="0" smtClean="0"/>
            <a:t>Institution</a:t>
          </a:r>
          <a:endParaRPr lang="en-GB" dirty="0"/>
        </a:p>
      </dgm:t>
    </dgm:pt>
    <dgm:pt modelId="{AB28510D-48F0-4915-B7A2-B324E29D0D68}" type="parTrans" cxnId="{C9CE91D2-DB9A-4AB5-8E24-B906835DAD08}">
      <dgm:prSet/>
      <dgm:spPr/>
      <dgm:t>
        <a:bodyPr/>
        <a:lstStyle/>
        <a:p>
          <a:endParaRPr lang="en-GB"/>
        </a:p>
      </dgm:t>
    </dgm:pt>
    <dgm:pt modelId="{9A3A5EEA-65DA-4C7D-BED0-4D152759799A}" type="sibTrans" cxnId="{C9CE91D2-DB9A-4AB5-8E24-B906835DAD08}">
      <dgm:prSet/>
      <dgm:spPr/>
      <dgm:t>
        <a:bodyPr/>
        <a:lstStyle/>
        <a:p>
          <a:endParaRPr lang="en-GB"/>
        </a:p>
      </dgm:t>
    </dgm:pt>
    <dgm:pt modelId="{D537DAB5-F881-4C85-A099-5F9CAA0B95CA}">
      <dgm:prSet phldrT="[Text]" custT="1"/>
      <dgm:spPr/>
      <dgm:t>
        <a:bodyPr/>
        <a:lstStyle/>
        <a:p>
          <a:r>
            <a:rPr lang="en-GB" sz="1600" dirty="0" smtClean="0"/>
            <a:t> Assets created  and employment through maintenance</a:t>
          </a:r>
          <a:endParaRPr lang="en-GB" sz="1600" dirty="0"/>
        </a:p>
      </dgm:t>
    </dgm:pt>
    <dgm:pt modelId="{EBFA82F1-2020-4C90-8B61-57B94DE35054}" type="parTrans" cxnId="{A2429043-91ED-4124-8296-513237AD8DFF}">
      <dgm:prSet/>
      <dgm:spPr/>
      <dgm:t>
        <a:bodyPr/>
        <a:lstStyle/>
        <a:p>
          <a:endParaRPr lang="en-GB"/>
        </a:p>
      </dgm:t>
    </dgm:pt>
    <dgm:pt modelId="{0F53F67E-7D28-48E9-B195-CAF2BA082F5E}" type="sibTrans" cxnId="{A2429043-91ED-4124-8296-513237AD8DFF}">
      <dgm:prSet/>
      <dgm:spPr/>
      <dgm:t>
        <a:bodyPr/>
        <a:lstStyle/>
        <a:p>
          <a:endParaRPr lang="en-GB"/>
        </a:p>
      </dgm:t>
    </dgm:pt>
    <dgm:pt modelId="{C1E12CAB-C0BA-4034-97C5-8B1A6271D2F6}">
      <dgm:prSet phldrT="[Text]"/>
      <dgm:spPr/>
      <dgm:t>
        <a:bodyPr/>
        <a:lstStyle/>
        <a:p>
          <a:r>
            <a:rPr lang="en-GB" dirty="0" smtClean="0"/>
            <a:t>National</a:t>
          </a:r>
          <a:endParaRPr lang="en-GB" dirty="0"/>
        </a:p>
      </dgm:t>
    </dgm:pt>
    <dgm:pt modelId="{4D864358-75DD-4932-82C2-F2284EAE4573}" type="parTrans" cxnId="{57ECA150-D1DD-4927-81A3-DBE9C19BED0A}">
      <dgm:prSet/>
      <dgm:spPr/>
      <dgm:t>
        <a:bodyPr/>
        <a:lstStyle/>
        <a:p>
          <a:endParaRPr lang="en-GB"/>
        </a:p>
      </dgm:t>
    </dgm:pt>
    <dgm:pt modelId="{B14AC920-69BD-4449-907E-6C23AA4EC8C5}" type="sibTrans" cxnId="{57ECA150-D1DD-4927-81A3-DBE9C19BED0A}">
      <dgm:prSet/>
      <dgm:spPr/>
      <dgm:t>
        <a:bodyPr/>
        <a:lstStyle/>
        <a:p>
          <a:endParaRPr lang="en-GB"/>
        </a:p>
      </dgm:t>
    </dgm:pt>
    <dgm:pt modelId="{6E03C041-8ACC-4B04-B576-1D3A1E92E8E5}">
      <dgm:prSet custT="1"/>
      <dgm:spPr/>
      <dgm:t>
        <a:bodyPr/>
        <a:lstStyle/>
        <a:p>
          <a:r>
            <a:rPr lang="en-GB" sz="1600" dirty="0" smtClean="0"/>
            <a:t>Number of dependents on  EPWP participants</a:t>
          </a:r>
          <a:endParaRPr lang="en-GB" sz="1600" dirty="0"/>
        </a:p>
      </dgm:t>
    </dgm:pt>
    <dgm:pt modelId="{A03B07BA-193A-44A7-892C-DAC3472DAE83}" type="parTrans" cxnId="{BDFBFC35-1821-41F6-A2B8-22C1CA843784}">
      <dgm:prSet/>
      <dgm:spPr/>
      <dgm:t>
        <a:bodyPr/>
        <a:lstStyle/>
        <a:p>
          <a:endParaRPr lang="en-GB"/>
        </a:p>
      </dgm:t>
    </dgm:pt>
    <dgm:pt modelId="{FB2FB8E9-9820-49CE-AF3E-2E74F09F1BCF}" type="sibTrans" cxnId="{BDFBFC35-1821-41F6-A2B8-22C1CA843784}">
      <dgm:prSet/>
      <dgm:spPr/>
      <dgm:t>
        <a:bodyPr/>
        <a:lstStyle/>
        <a:p>
          <a:endParaRPr lang="en-GB"/>
        </a:p>
      </dgm:t>
    </dgm:pt>
    <dgm:pt modelId="{6F9A0CA9-12EB-4282-BCCD-CA43825438AA}">
      <dgm:prSet custT="1"/>
      <dgm:spPr/>
      <dgm:t>
        <a:bodyPr/>
        <a:lstStyle/>
        <a:p>
          <a:r>
            <a:rPr lang="en-GB" sz="1600" dirty="0" smtClean="0"/>
            <a:t>Changes in household expenditure patterns</a:t>
          </a:r>
          <a:endParaRPr lang="en-GB" sz="1600" dirty="0"/>
        </a:p>
      </dgm:t>
    </dgm:pt>
    <dgm:pt modelId="{5BAC872F-5C80-4187-AD01-DDF406D746E4}" type="parTrans" cxnId="{FB934F2E-F484-4F21-AA42-C2A47021FE6C}">
      <dgm:prSet/>
      <dgm:spPr/>
      <dgm:t>
        <a:bodyPr/>
        <a:lstStyle/>
        <a:p>
          <a:endParaRPr lang="en-GB"/>
        </a:p>
      </dgm:t>
    </dgm:pt>
    <dgm:pt modelId="{E4A78A82-A8C7-4005-8A42-A6E2A5E0768B}" type="sibTrans" cxnId="{FB934F2E-F484-4F21-AA42-C2A47021FE6C}">
      <dgm:prSet/>
      <dgm:spPr/>
      <dgm:t>
        <a:bodyPr/>
        <a:lstStyle/>
        <a:p>
          <a:endParaRPr lang="en-GB"/>
        </a:p>
      </dgm:t>
    </dgm:pt>
    <dgm:pt modelId="{921E1202-8EA5-490D-A6DD-EB5EB588F7F3}">
      <dgm:prSet custT="1"/>
      <dgm:spPr/>
      <dgm:t>
        <a:bodyPr/>
        <a:lstStyle/>
        <a:p>
          <a:r>
            <a:rPr lang="en-GB" sz="1600" dirty="0" smtClean="0"/>
            <a:t>Community services delivered</a:t>
          </a:r>
          <a:endParaRPr lang="en-GB" sz="1600" dirty="0"/>
        </a:p>
      </dgm:t>
    </dgm:pt>
    <dgm:pt modelId="{D2C6F07E-91BE-4AD4-B565-95FEE272F9B4}" type="parTrans" cxnId="{283D9681-770A-4E6E-9BFE-6910200CFDC9}">
      <dgm:prSet/>
      <dgm:spPr/>
      <dgm:t>
        <a:bodyPr/>
        <a:lstStyle/>
        <a:p>
          <a:endParaRPr lang="en-GB"/>
        </a:p>
      </dgm:t>
    </dgm:pt>
    <dgm:pt modelId="{BC61AD22-CC15-4C09-AEBD-D96BAD751D7B}" type="sibTrans" cxnId="{283D9681-770A-4E6E-9BFE-6910200CFDC9}">
      <dgm:prSet/>
      <dgm:spPr/>
      <dgm:t>
        <a:bodyPr/>
        <a:lstStyle/>
        <a:p>
          <a:endParaRPr lang="en-GB"/>
        </a:p>
      </dgm:t>
    </dgm:pt>
    <dgm:pt modelId="{8A5678A3-3BEC-4D3E-A700-61EE1C61E227}">
      <dgm:prSet custT="1"/>
      <dgm:spPr/>
      <dgm:t>
        <a:bodyPr/>
        <a:lstStyle/>
        <a:p>
          <a:r>
            <a:rPr lang="en-GB" sz="1600" dirty="0" smtClean="0"/>
            <a:t>Local businesses stimulated</a:t>
          </a:r>
          <a:endParaRPr lang="en-GB" sz="1600" dirty="0"/>
        </a:p>
      </dgm:t>
    </dgm:pt>
    <dgm:pt modelId="{678B812A-4834-46F3-B90E-61B76FACA789}" type="parTrans" cxnId="{EAE93303-14FA-479D-BB40-A0F90AE2B307}">
      <dgm:prSet/>
      <dgm:spPr/>
      <dgm:t>
        <a:bodyPr/>
        <a:lstStyle/>
        <a:p>
          <a:endParaRPr lang="en-GB"/>
        </a:p>
      </dgm:t>
    </dgm:pt>
    <dgm:pt modelId="{A9586DF6-9A83-43B0-BD97-54173F36EE7B}" type="sibTrans" cxnId="{EAE93303-14FA-479D-BB40-A0F90AE2B307}">
      <dgm:prSet/>
      <dgm:spPr/>
      <dgm:t>
        <a:bodyPr/>
        <a:lstStyle/>
        <a:p>
          <a:endParaRPr lang="en-GB"/>
        </a:p>
      </dgm:t>
    </dgm:pt>
    <dgm:pt modelId="{573E3FE4-4A29-4FA9-96C3-2726EAB02D12}">
      <dgm:prSet custT="1"/>
      <dgm:spPr/>
      <dgm:t>
        <a:bodyPr/>
        <a:lstStyle/>
        <a:p>
          <a:r>
            <a:rPr lang="en-GB" sz="1600" dirty="0" smtClean="0"/>
            <a:t>Fairness and transparency of targeting of participants</a:t>
          </a:r>
          <a:endParaRPr lang="en-GB" sz="1600" dirty="0"/>
        </a:p>
      </dgm:t>
    </dgm:pt>
    <dgm:pt modelId="{631A4832-AA1E-467A-A3EF-F31FD087F477}" type="parTrans" cxnId="{4E5B5858-71C5-483B-97F1-CE6233CD002E}">
      <dgm:prSet/>
      <dgm:spPr/>
      <dgm:t>
        <a:bodyPr/>
        <a:lstStyle/>
        <a:p>
          <a:endParaRPr lang="en-GB"/>
        </a:p>
      </dgm:t>
    </dgm:pt>
    <dgm:pt modelId="{C4794A06-BC23-487C-A7C0-5CB2A5CE0DE6}" type="sibTrans" cxnId="{4E5B5858-71C5-483B-97F1-CE6233CD002E}">
      <dgm:prSet/>
      <dgm:spPr/>
      <dgm:t>
        <a:bodyPr/>
        <a:lstStyle/>
        <a:p>
          <a:endParaRPr lang="en-GB"/>
        </a:p>
      </dgm:t>
    </dgm:pt>
    <dgm:pt modelId="{52735BEA-E455-40F2-8C3D-C69FB472544D}">
      <dgm:prSet custT="1"/>
      <dgm:spPr/>
      <dgm:t>
        <a:bodyPr/>
        <a:lstStyle/>
        <a:p>
          <a:r>
            <a:rPr lang="en-GB" sz="1600" dirty="0" smtClean="0"/>
            <a:t>Services rendered and associated employment</a:t>
          </a:r>
          <a:endParaRPr lang="en-GB" sz="1600" dirty="0"/>
        </a:p>
      </dgm:t>
    </dgm:pt>
    <dgm:pt modelId="{55D20359-F893-4E8D-89A1-6FF31C59352E}" type="parTrans" cxnId="{60303FE2-6D60-4863-93F2-0AEDAA384DA4}">
      <dgm:prSet/>
      <dgm:spPr/>
      <dgm:t>
        <a:bodyPr/>
        <a:lstStyle/>
        <a:p>
          <a:endParaRPr lang="en-GB"/>
        </a:p>
      </dgm:t>
    </dgm:pt>
    <dgm:pt modelId="{089CF752-1A3F-498C-9C2B-04E33D872A9E}" type="sibTrans" cxnId="{60303FE2-6D60-4863-93F2-0AEDAA384DA4}">
      <dgm:prSet/>
      <dgm:spPr/>
      <dgm:t>
        <a:bodyPr/>
        <a:lstStyle/>
        <a:p>
          <a:endParaRPr lang="en-GB"/>
        </a:p>
      </dgm:t>
    </dgm:pt>
    <dgm:pt modelId="{DAD60EA4-76D5-4AB5-B4A2-9DBE02892570}">
      <dgm:prSet custT="1"/>
      <dgm:spPr/>
      <dgm:t>
        <a:bodyPr/>
        <a:lstStyle/>
        <a:p>
          <a:r>
            <a:rPr lang="en-GB" sz="1600" dirty="0" smtClean="0"/>
            <a:t>Labour intensity – as proxy for project expenditure injected to community in the form of wages</a:t>
          </a:r>
          <a:endParaRPr lang="en-GB" sz="1600" dirty="0"/>
        </a:p>
      </dgm:t>
    </dgm:pt>
    <dgm:pt modelId="{214110B9-A4C5-4FEC-B1C8-45EB924FE1E0}" type="parTrans" cxnId="{DDA5C2B4-678E-4EA3-9213-9674B3EBA20B}">
      <dgm:prSet/>
      <dgm:spPr/>
      <dgm:t>
        <a:bodyPr/>
        <a:lstStyle/>
        <a:p>
          <a:endParaRPr lang="en-GB"/>
        </a:p>
      </dgm:t>
    </dgm:pt>
    <dgm:pt modelId="{64794CAD-038C-423B-948E-32CE29118690}" type="sibTrans" cxnId="{DDA5C2B4-678E-4EA3-9213-9674B3EBA20B}">
      <dgm:prSet/>
      <dgm:spPr/>
      <dgm:t>
        <a:bodyPr/>
        <a:lstStyle/>
        <a:p>
          <a:endParaRPr lang="en-GB"/>
        </a:p>
      </dgm:t>
    </dgm:pt>
    <dgm:pt modelId="{CD5C17E9-8B41-48B7-974A-13E9339D0C91}">
      <dgm:prSet custT="1"/>
      <dgm:spPr/>
      <dgm:t>
        <a:bodyPr/>
        <a:lstStyle/>
        <a:p>
          <a:r>
            <a:rPr lang="en-GB" sz="1600" dirty="0" smtClean="0"/>
            <a:t>Convergence e.g. joint planning, pooling of resources</a:t>
          </a:r>
          <a:endParaRPr lang="en-GB" sz="1600" dirty="0"/>
        </a:p>
      </dgm:t>
    </dgm:pt>
    <dgm:pt modelId="{382A42E9-0C79-46E9-88DA-47380CEC9EB7}" type="parTrans" cxnId="{98A27CFD-1BB9-495F-8E9C-E2B753CD89AA}">
      <dgm:prSet/>
      <dgm:spPr/>
      <dgm:t>
        <a:bodyPr/>
        <a:lstStyle/>
        <a:p>
          <a:endParaRPr lang="en-GB"/>
        </a:p>
      </dgm:t>
    </dgm:pt>
    <dgm:pt modelId="{7D87C5AB-5496-4873-80B1-109524C0C03B}" type="sibTrans" cxnId="{98A27CFD-1BB9-495F-8E9C-E2B753CD89AA}">
      <dgm:prSet/>
      <dgm:spPr/>
      <dgm:t>
        <a:bodyPr/>
        <a:lstStyle/>
        <a:p>
          <a:endParaRPr lang="en-GB"/>
        </a:p>
      </dgm:t>
    </dgm:pt>
    <dgm:pt modelId="{3E32B2F6-9E30-46F8-903B-4258653F8E24}">
      <dgm:prSet custT="1"/>
      <dgm:spPr/>
      <dgm:t>
        <a:bodyPr/>
        <a:lstStyle/>
        <a:p>
          <a:r>
            <a:rPr lang="en-GB" sz="1600" dirty="0" smtClean="0"/>
            <a:t>Appropriateness of project selection  and design – amenable to use of labour intensive methods</a:t>
          </a:r>
          <a:endParaRPr lang="en-GB" sz="1600" dirty="0"/>
        </a:p>
      </dgm:t>
    </dgm:pt>
    <dgm:pt modelId="{819D413C-A78C-435B-95EA-E5A8548D43A2}" type="parTrans" cxnId="{E900EE6A-737D-442B-B1B6-6FA0382C3513}">
      <dgm:prSet/>
      <dgm:spPr/>
      <dgm:t>
        <a:bodyPr/>
        <a:lstStyle/>
        <a:p>
          <a:endParaRPr lang="en-GB"/>
        </a:p>
      </dgm:t>
    </dgm:pt>
    <dgm:pt modelId="{D4F3CF48-1E59-496C-AA98-C2857BD9436D}" type="sibTrans" cxnId="{E900EE6A-737D-442B-B1B6-6FA0382C3513}">
      <dgm:prSet/>
      <dgm:spPr/>
      <dgm:t>
        <a:bodyPr/>
        <a:lstStyle/>
        <a:p>
          <a:endParaRPr lang="en-GB"/>
        </a:p>
      </dgm:t>
    </dgm:pt>
    <dgm:pt modelId="{C0129C81-C9A8-444D-B7A2-E68E6673149C}">
      <dgm:prSet custT="1"/>
      <dgm:spPr/>
      <dgm:t>
        <a:bodyPr/>
        <a:lstStyle/>
        <a:p>
          <a:r>
            <a:rPr lang="en-GB" sz="1600" dirty="0" smtClean="0"/>
            <a:t>Proportion of </a:t>
          </a:r>
          <a:r>
            <a:rPr lang="en-GB" sz="1800" dirty="0" smtClean="0"/>
            <a:t>national</a:t>
          </a:r>
          <a:r>
            <a:rPr lang="en-GB" sz="1600" dirty="0" smtClean="0"/>
            <a:t> investment in Public Employment Programmes (PEPs)</a:t>
          </a:r>
          <a:endParaRPr lang="en-GB" sz="1600" dirty="0"/>
        </a:p>
      </dgm:t>
    </dgm:pt>
    <dgm:pt modelId="{7927247F-1FE3-44FF-BE58-7CE5BDBDAEA0}" type="parTrans" cxnId="{E3041D8D-DC66-41CB-A1A9-514B83C95FD0}">
      <dgm:prSet/>
      <dgm:spPr/>
      <dgm:t>
        <a:bodyPr/>
        <a:lstStyle/>
        <a:p>
          <a:endParaRPr lang="en-GB"/>
        </a:p>
      </dgm:t>
    </dgm:pt>
    <dgm:pt modelId="{B42859EB-CA37-4852-AAA0-9B5967613792}" type="sibTrans" cxnId="{E3041D8D-DC66-41CB-A1A9-514B83C95FD0}">
      <dgm:prSet/>
      <dgm:spPr/>
      <dgm:t>
        <a:bodyPr/>
        <a:lstStyle/>
        <a:p>
          <a:endParaRPr lang="en-GB"/>
        </a:p>
      </dgm:t>
    </dgm:pt>
    <dgm:pt modelId="{8C39E45D-7AA0-4C09-B8EC-EF355389EB18}">
      <dgm:prSet custT="1"/>
      <dgm:spPr/>
      <dgm:t>
        <a:bodyPr/>
        <a:lstStyle/>
        <a:p>
          <a:r>
            <a:rPr lang="en-GB" sz="1600" dirty="0" smtClean="0"/>
            <a:t>Contribution of EPWP to poverty reduction?</a:t>
          </a:r>
          <a:endParaRPr lang="en-GB" sz="1600" dirty="0"/>
        </a:p>
      </dgm:t>
    </dgm:pt>
    <dgm:pt modelId="{9AA007C9-572D-454B-B00E-019F6BC6D0BE}" type="parTrans" cxnId="{800148AB-8B89-4371-8D63-F14956BD95E1}">
      <dgm:prSet/>
      <dgm:spPr/>
      <dgm:t>
        <a:bodyPr/>
        <a:lstStyle/>
        <a:p>
          <a:endParaRPr lang="en-GB"/>
        </a:p>
      </dgm:t>
    </dgm:pt>
    <dgm:pt modelId="{EA2DDB4E-7926-43E4-9488-8E531675C4D5}" type="sibTrans" cxnId="{800148AB-8B89-4371-8D63-F14956BD95E1}">
      <dgm:prSet/>
      <dgm:spPr/>
      <dgm:t>
        <a:bodyPr/>
        <a:lstStyle/>
        <a:p>
          <a:endParaRPr lang="en-GB"/>
        </a:p>
      </dgm:t>
    </dgm:pt>
    <dgm:pt modelId="{C5361EDA-541F-487E-9BB1-FC80854FFE84}">
      <dgm:prSet custT="1"/>
      <dgm:spPr/>
      <dgm:t>
        <a:bodyPr/>
        <a:lstStyle/>
        <a:p>
          <a:r>
            <a:rPr lang="en-GB" sz="1600" dirty="0" smtClean="0"/>
            <a:t>Contribution of EPWP to reduction in in-equality</a:t>
          </a:r>
          <a:r>
            <a:rPr lang="en-GB" sz="1200" dirty="0" smtClean="0"/>
            <a:t>?</a:t>
          </a:r>
          <a:endParaRPr lang="en-GB" sz="1200" dirty="0"/>
        </a:p>
      </dgm:t>
    </dgm:pt>
    <dgm:pt modelId="{4EC6029A-F449-412E-B424-2732B660578A}" type="parTrans" cxnId="{EA408469-93E1-4F43-9C19-D5EF8F0FACA4}">
      <dgm:prSet/>
      <dgm:spPr/>
      <dgm:t>
        <a:bodyPr/>
        <a:lstStyle/>
        <a:p>
          <a:endParaRPr lang="en-GB"/>
        </a:p>
      </dgm:t>
    </dgm:pt>
    <dgm:pt modelId="{BEC90BB2-504C-4D50-8339-90523DB3835E}" type="sibTrans" cxnId="{EA408469-93E1-4F43-9C19-D5EF8F0FACA4}">
      <dgm:prSet/>
      <dgm:spPr/>
      <dgm:t>
        <a:bodyPr/>
        <a:lstStyle/>
        <a:p>
          <a:endParaRPr lang="en-GB"/>
        </a:p>
      </dgm:t>
    </dgm:pt>
    <dgm:pt modelId="{8606FE8F-3980-42D5-9547-4119A54668F1}" type="pres">
      <dgm:prSet presAssocID="{5C89B187-2429-427F-9800-84DF76AD95DF}" presName="Name0" presStyleCnt="0">
        <dgm:presLayoutVars>
          <dgm:dir/>
          <dgm:animLvl val="lvl"/>
          <dgm:resizeHandles val="exact"/>
        </dgm:presLayoutVars>
      </dgm:prSet>
      <dgm:spPr/>
      <dgm:t>
        <a:bodyPr/>
        <a:lstStyle/>
        <a:p>
          <a:endParaRPr lang="en-GB"/>
        </a:p>
      </dgm:t>
    </dgm:pt>
    <dgm:pt modelId="{3D35E063-84F7-4AAA-B9B9-15EDBC53A3A2}" type="pres">
      <dgm:prSet presAssocID="{A6237424-1216-49F3-B68B-48904339FB36}" presName="linNode" presStyleCnt="0"/>
      <dgm:spPr/>
    </dgm:pt>
    <dgm:pt modelId="{98E3349D-C427-4AE0-8002-4C29DCEB3DE3}" type="pres">
      <dgm:prSet presAssocID="{A6237424-1216-49F3-B68B-48904339FB36}" presName="parentText" presStyleLbl="node1" presStyleIdx="0" presStyleCnt="5">
        <dgm:presLayoutVars>
          <dgm:chMax val="1"/>
          <dgm:bulletEnabled val="1"/>
        </dgm:presLayoutVars>
      </dgm:prSet>
      <dgm:spPr/>
      <dgm:t>
        <a:bodyPr/>
        <a:lstStyle/>
        <a:p>
          <a:endParaRPr lang="en-GB"/>
        </a:p>
      </dgm:t>
    </dgm:pt>
    <dgm:pt modelId="{326CC209-D198-4E69-A446-E72FF104A071}" type="pres">
      <dgm:prSet presAssocID="{A6237424-1216-49F3-B68B-48904339FB36}" presName="descendantText" presStyleLbl="alignAccFollowNode1" presStyleIdx="0" presStyleCnt="5" custScaleY="115259">
        <dgm:presLayoutVars>
          <dgm:bulletEnabled val="1"/>
        </dgm:presLayoutVars>
      </dgm:prSet>
      <dgm:spPr/>
      <dgm:t>
        <a:bodyPr/>
        <a:lstStyle/>
        <a:p>
          <a:endParaRPr lang="en-GB"/>
        </a:p>
      </dgm:t>
    </dgm:pt>
    <dgm:pt modelId="{5830265C-17F5-41A4-BC3A-53164CAAA40F}" type="pres">
      <dgm:prSet presAssocID="{90043BE4-23AD-45E6-9633-74F13B1758DD}" presName="sp" presStyleCnt="0"/>
      <dgm:spPr/>
    </dgm:pt>
    <dgm:pt modelId="{2A26580A-D48E-4101-9882-6E90C1A46D4F}" type="pres">
      <dgm:prSet presAssocID="{5B106F87-9A05-4A96-A8A5-738C0E82A4F2}" presName="linNode" presStyleCnt="0"/>
      <dgm:spPr/>
    </dgm:pt>
    <dgm:pt modelId="{40D71B6F-875D-40B8-AE01-21DE4081BC2E}" type="pres">
      <dgm:prSet presAssocID="{5B106F87-9A05-4A96-A8A5-738C0E82A4F2}" presName="parentText" presStyleLbl="node1" presStyleIdx="1" presStyleCnt="5">
        <dgm:presLayoutVars>
          <dgm:chMax val="1"/>
          <dgm:bulletEnabled val="1"/>
        </dgm:presLayoutVars>
      </dgm:prSet>
      <dgm:spPr/>
      <dgm:t>
        <a:bodyPr/>
        <a:lstStyle/>
        <a:p>
          <a:endParaRPr lang="en-GB"/>
        </a:p>
      </dgm:t>
    </dgm:pt>
    <dgm:pt modelId="{9BCCE963-C74C-49F3-8159-2C1451B3DE55}" type="pres">
      <dgm:prSet presAssocID="{5B106F87-9A05-4A96-A8A5-738C0E82A4F2}" presName="descendantText" presStyleLbl="alignAccFollowNode1" presStyleIdx="1" presStyleCnt="5">
        <dgm:presLayoutVars>
          <dgm:bulletEnabled val="1"/>
        </dgm:presLayoutVars>
      </dgm:prSet>
      <dgm:spPr/>
      <dgm:t>
        <a:bodyPr/>
        <a:lstStyle/>
        <a:p>
          <a:endParaRPr lang="en-GB"/>
        </a:p>
      </dgm:t>
    </dgm:pt>
    <dgm:pt modelId="{57CA33BF-72E9-4C7C-BC39-040569C01277}" type="pres">
      <dgm:prSet presAssocID="{6BF801F5-F1EC-4974-9631-9F18868EB798}" presName="sp" presStyleCnt="0"/>
      <dgm:spPr/>
    </dgm:pt>
    <dgm:pt modelId="{06717290-55FF-4741-9920-E8FC0F882509}" type="pres">
      <dgm:prSet presAssocID="{02641E60-D84C-49A3-A2C2-AD3005533507}" presName="linNode" presStyleCnt="0"/>
      <dgm:spPr/>
    </dgm:pt>
    <dgm:pt modelId="{30D87430-72A3-43A0-AC4A-16ED592CDD52}" type="pres">
      <dgm:prSet presAssocID="{02641E60-D84C-49A3-A2C2-AD3005533507}" presName="parentText" presStyleLbl="node1" presStyleIdx="2" presStyleCnt="5">
        <dgm:presLayoutVars>
          <dgm:chMax val="1"/>
          <dgm:bulletEnabled val="1"/>
        </dgm:presLayoutVars>
      </dgm:prSet>
      <dgm:spPr/>
      <dgm:t>
        <a:bodyPr/>
        <a:lstStyle/>
        <a:p>
          <a:endParaRPr lang="en-GB"/>
        </a:p>
      </dgm:t>
    </dgm:pt>
    <dgm:pt modelId="{7A51704F-D299-4F3C-AEE6-162EC391BB38}" type="pres">
      <dgm:prSet presAssocID="{02641E60-D84C-49A3-A2C2-AD3005533507}" presName="descendantText" presStyleLbl="alignAccFollowNode1" presStyleIdx="2" presStyleCnt="5" custScaleY="115037">
        <dgm:presLayoutVars>
          <dgm:bulletEnabled val="1"/>
        </dgm:presLayoutVars>
      </dgm:prSet>
      <dgm:spPr/>
      <dgm:t>
        <a:bodyPr/>
        <a:lstStyle/>
        <a:p>
          <a:endParaRPr lang="en-GB"/>
        </a:p>
      </dgm:t>
    </dgm:pt>
    <dgm:pt modelId="{4E56E0C4-0219-40B1-B1D4-56BA0F3D28EF}" type="pres">
      <dgm:prSet presAssocID="{54D4AB48-186D-46B9-85C6-D236B257A8D1}" presName="sp" presStyleCnt="0"/>
      <dgm:spPr/>
    </dgm:pt>
    <dgm:pt modelId="{411A26FA-B080-46AA-96B6-11CECD70122A}" type="pres">
      <dgm:prSet presAssocID="{C9A82AD1-1F94-4597-9BD2-A28337E67E2D}" presName="linNode" presStyleCnt="0"/>
      <dgm:spPr/>
    </dgm:pt>
    <dgm:pt modelId="{7E83152D-62CA-4431-B0F3-1448034913C7}" type="pres">
      <dgm:prSet presAssocID="{C9A82AD1-1F94-4597-9BD2-A28337E67E2D}" presName="parentText" presStyleLbl="node1" presStyleIdx="3" presStyleCnt="5" custScaleY="175662">
        <dgm:presLayoutVars>
          <dgm:chMax val="1"/>
          <dgm:bulletEnabled val="1"/>
        </dgm:presLayoutVars>
      </dgm:prSet>
      <dgm:spPr/>
      <dgm:t>
        <a:bodyPr/>
        <a:lstStyle/>
        <a:p>
          <a:endParaRPr lang="en-GB"/>
        </a:p>
      </dgm:t>
    </dgm:pt>
    <dgm:pt modelId="{3D8D2D83-12E8-4C37-A4CF-DC4E0F6C63A7}" type="pres">
      <dgm:prSet presAssocID="{C9A82AD1-1F94-4597-9BD2-A28337E67E2D}" presName="descendantText" presStyleLbl="alignAccFollowNode1" presStyleIdx="3" presStyleCnt="5" custScaleY="207988">
        <dgm:presLayoutVars>
          <dgm:bulletEnabled val="1"/>
        </dgm:presLayoutVars>
      </dgm:prSet>
      <dgm:spPr/>
      <dgm:t>
        <a:bodyPr/>
        <a:lstStyle/>
        <a:p>
          <a:endParaRPr lang="en-GB"/>
        </a:p>
      </dgm:t>
    </dgm:pt>
    <dgm:pt modelId="{9D42E347-4187-4156-B303-F8D398D7CFD3}" type="pres">
      <dgm:prSet presAssocID="{9A3A5EEA-65DA-4C7D-BED0-4D152759799A}" presName="sp" presStyleCnt="0"/>
      <dgm:spPr/>
    </dgm:pt>
    <dgm:pt modelId="{0095B64A-0011-409C-9B1B-E89C1033A6D8}" type="pres">
      <dgm:prSet presAssocID="{C1E12CAB-C0BA-4034-97C5-8B1A6271D2F6}" presName="linNode" presStyleCnt="0"/>
      <dgm:spPr/>
    </dgm:pt>
    <dgm:pt modelId="{01C7C5E7-91CC-4BCA-A652-BE575B1CAF3B}" type="pres">
      <dgm:prSet presAssocID="{C1E12CAB-C0BA-4034-97C5-8B1A6271D2F6}" presName="parentText" presStyleLbl="node1" presStyleIdx="4" presStyleCnt="5" custScaleY="114681">
        <dgm:presLayoutVars>
          <dgm:chMax val="1"/>
          <dgm:bulletEnabled val="1"/>
        </dgm:presLayoutVars>
      </dgm:prSet>
      <dgm:spPr/>
      <dgm:t>
        <a:bodyPr/>
        <a:lstStyle/>
        <a:p>
          <a:endParaRPr lang="en-GB"/>
        </a:p>
      </dgm:t>
    </dgm:pt>
    <dgm:pt modelId="{106D3512-A982-4C6E-96F1-291720C819A6}" type="pres">
      <dgm:prSet presAssocID="{C1E12CAB-C0BA-4034-97C5-8B1A6271D2F6}" presName="descendantText" presStyleLbl="alignAccFollowNode1" presStyleIdx="4" presStyleCnt="5" custScaleY="167523">
        <dgm:presLayoutVars>
          <dgm:bulletEnabled val="1"/>
        </dgm:presLayoutVars>
      </dgm:prSet>
      <dgm:spPr/>
      <dgm:t>
        <a:bodyPr/>
        <a:lstStyle/>
        <a:p>
          <a:endParaRPr lang="en-GB"/>
        </a:p>
      </dgm:t>
    </dgm:pt>
  </dgm:ptLst>
  <dgm:cxnLst>
    <dgm:cxn modelId="{DD1469DA-0C86-41DF-9893-EBCCB20119E2}" type="presOf" srcId="{0EE0E93E-AE38-4D8D-B002-0A6F0D11D6D3}" destId="{326CC209-D198-4E69-A446-E72FF104A071}" srcOrd="0" destOrd="2" presId="urn:microsoft.com/office/officeart/2005/8/layout/vList5"/>
    <dgm:cxn modelId="{B6767CA3-F740-409E-8BD1-67ED0F005E1A}" type="presOf" srcId="{DAD60EA4-76D5-4AB5-B4A2-9DBE02892570}" destId="{3D8D2D83-12E8-4C37-A4CF-DC4E0F6C63A7}" srcOrd="0" destOrd="2" presId="urn:microsoft.com/office/officeart/2005/8/layout/vList5"/>
    <dgm:cxn modelId="{5BF26798-7BF9-494D-BF1A-840FF8ACF688}" type="presOf" srcId="{53060422-5971-445A-8771-23ECB71355AB}" destId="{7A51704F-D299-4F3C-AEE6-162EC391BB38}" srcOrd="0" destOrd="0" presId="urn:microsoft.com/office/officeart/2005/8/layout/vList5"/>
    <dgm:cxn modelId="{D232BDD3-563B-4B44-BF96-A1E68A56DC29}" type="presOf" srcId="{921E1202-8EA5-490D-A6DD-EB5EB588F7F3}" destId="{7A51704F-D299-4F3C-AEE6-162EC391BB38}" srcOrd="0" destOrd="1" presId="urn:microsoft.com/office/officeart/2005/8/layout/vList5"/>
    <dgm:cxn modelId="{4E5B5858-71C5-483B-97F1-CE6233CD002E}" srcId="{02641E60-D84C-49A3-A2C2-AD3005533507}" destId="{573E3FE4-4A29-4FA9-96C3-2726EAB02D12}" srcOrd="3" destOrd="0" parTransId="{631A4832-AA1E-467A-A3EF-F31FD087F477}" sibTransId="{C4794A06-BC23-487C-A7C0-5CB2A5CE0DE6}"/>
    <dgm:cxn modelId="{57E52F87-17B1-4883-97EC-46DD473766C0}" srcId="{A6237424-1216-49F3-B68B-48904339FB36}" destId="{E8902DDF-105A-4637-B0C2-489818B989F8}" srcOrd="3" destOrd="0" parTransId="{A404E1B2-B846-473D-B0AF-DC390EACDB06}" sibTransId="{826EA143-0951-4C27-9DA1-B50A2B347384}"/>
    <dgm:cxn modelId="{82A16899-9686-42F2-A39E-E7869C795BFD}" srcId="{02641E60-D84C-49A3-A2C2-AD3005533507}" destId="{53060422-5971-445A-8771-23ECB71355AB}" srcOrd="0" destOrd="0" parTransId="{6B582826-01F9-4D10-85C8-6735006794B3}" sibTransId="{DFE0E428-3BEE-46B9-8D2A-79440B370414}"/>
    <dgm:cxn modelId="{E3041D8D-DC66-41CB-A1A9-514B83C95FD0}" srcId="{C1E12CAB-C0BA-4034-97C5-8B1A6271D2F6}" destId="{C0129C81-C9A8-444D-B7A2-E68E6673149C}" srcOrd="1" destOrd="0" parTransId="{7927247F-1FE3-44FF-BE58-7CE5BDBDAEA0}" sibTransId="{B42859EB-CA37-4852-AAA0-9B5967613792}"/>
    <dgm:cxn modelId="{39217FA2-79BD-4FDB-96EA-26E216F26A43}" type="presOf" srcId="{FAB9E238-4621-4851-BF8F-C96404333B9C}" destId="{326CC209-D198-4E69-A446-E72FF104A071}" srcOrd="0" destOrd="0" presId="urn:microsoft.com/office/officeart/2005/8/layout/vList5"/>
    <dgm:cxn modelId="{E73A2764-51A4-4EA4-97DB-E47B19447330}" srcId="{5C89B187-2429-427F-9800-84DF76AD95DF}" destId="{A6237424-1216-49F3-B68B-48904339FB36}" srcOrd="0" destOrd="0" parTransId="{C089FD91-4437-4384-B63D-4007388E7161}" sibTransId="{90043BE4-23AD-45E6-9633-74F13B1758DD}"/>
    <dgm:cxn modelId="{1E32CF58-C5C0-42C1-A4DE-4E90A04E4494}" type="presOf" srcId="{5C89B187-2429-427F-9800-84DF76AD95DF}" destId="{8606FE8F-3980-42D5-9547-4119A54668F1}" srcOrd="0" destOrd="0" presId="urn:microsoft.com/office/officeart/2005/8/layout/vList5"/>
    <dgm:cxn modelId="{1C56E92B-555E-4513-A5A5-9CECEF09C9DB}" type="presOf" srcId="{295C0C47-5068-42BA-AF5C-D1EC586B8DD1}" destId="{9BCCE963-C74C-49F3-8159-2C1451B3DE55}" srcOrd="0" destOrd="0" presId="urn:microsoft.com/office/officeart/2005/8/layout/vList5"/>
    <dgm:cxn modelId="{E85742DC-35B5-4DB3-A950-2B5673C18188}" type="presOf" srcId="{6E03C041-8ACC-4B04-B576-1D3A1E92E8E5}" destId="{9BCCE963-C74C-49F3-8159-2C1451B3DE55}" srcOrd="0" destOrd="1" presId="urn:microsoft.com/office/officeart/2005/8/layout/vList5"/>
    <dgm:cxn modelId="{EA408469-93E1-4F43-9C19-D5EF8F0FACA4}" srcId="{C1E12CAB-C0BA-4034-97C5-8B1A6271D2F6}" destId="{C5361EDA-541F-487E-9BB1-FC80854FFE84}" srcOrd="3" destOrd="0" parTransId="{4EC6029A-F449-412E-B424-2732B660578A}" sibTransId="{BEC90BB2-504C-4D50-8339-90523DB3835E}"/>
    <dgm:cxn modelId="{A2429043-91ED-4124-8296-513237AD8DFF}" srcId="{C9A82AD1-1F94-4597-9BD2-A28337E67E2D}" destId="{D537DAB5-F881-4C85-A099-5F9CAA0B95CA}" srcOrd="0" destOrd="0" parTransId="{EBFA82F1-2020-4C90-8B61-57B94DE35054}" sibTransId="{0F53F67E-7D28-48E9-B195-CAF2BA082F5E}"/>
    <dgm:cxn modelId="{DA8D5653-FA2C-4422-BA1E-CFBF5C8F29AA}" type="presOf" srcId="{C5361EDA-541F-487E-9BB1-FC80854FFE84}" destId="{106D3512-A982-4C6E-96F1-291720C819A6}" srcOrd="0" destOrd="3" presId="urn:microsoft.com/office/officeart/2005/8/layout/vList5"/>
    <dgm:cxn modelId="{1269AF0F-D8BA-4D40-B032-55FF0CF4AE55}" srcId="{A6237424-1216-49F3-B68B-48904339FB36}" destId="{FAB9E238-4621-4851-BF8F-C96404333B9C}" srcOrd="0" destOrd="0" parTransId="{FA8FC3EE-B504-4A62-9925-AE103716AD30}" sibTransId="{331CF21D-37F1-435E-A849-A83CF806AEB3}"/>
    <dgm:cxn modelId="{BDFBFC35-1821-41F6-A2B8-22C1CA843784}" srcId="{5B106F87-9A05-4A96-A8A5-738C0E82A4F2}" destId="{6E03C041-8ACC-4B04-B576-1D3A1E92E8E5}" srcOrd="1" destOrd="0" parTransId="{A03B07BA-193A-44A7-892C-DAC3472DAE83}" sibTransId="{FB2FB8E9-9820-49CE-AF3E-2E74F09F1BCF}"/>
    <dgm:cxn modelId="{E13BFF2E-A3FE-40DF-8863-17A1788649F7}" type="presOf" srcId="{C0129C81-C9A8-444D-B7A2-E68E6673149C}" destId="{106D3512-A982-4C6E-96F1-291720C819A6}" srcOrd="0" destOrd="1" presId="urn:microsoft.com/office/officeart/2005/8/layout/vList5"/>
    <dgm:cxn modelId="{17B29E1F-473F-49DE-BDAA-93608206BC73}" srcId="{5C89B187-2429-427F-9800-84DF76AD95DF}" destId="{5B106F87-9A05-4A96-A8A5-738C0E82A4F2}" srcOrd="1" destOrd="0" parTransId="{BD4E21CE-49F4-4A18-A734-8899F45A3E15}" sibTransId="{6BF801F5-F1EC-4974-9631-9F18868EB798}"/>
    <dgm:cxn modelId="{27F4B33E-3038-4D1A-A746-9120742DB439}" srcId="{5B106F87-9A05-4A96-A8A5-738C0E82A4F2}" destId="{295C0C47-5068-42BA-AF5C-D1EC586B8DD1}" srcOrd="0" destOrd="0" parTransId="{D1F09739-7ADB-49C7-A47A-CB8BE4F2B8C5}" sibTransId="{5E225C01-EE30-44EC-BA29-218DDF165417}"/>
    <dgm:cxn modelId="{C9F70962-DF93-45B4-9A2D-561BC95DCFF0}" srcId="{5C89B187-2429-427F-9800-84DF76AD95DF}" destId="{02641E60-D84C-49A3-A2C2-AD3005533507}" srcOrd="2" destOrd="0" parTransId="{93F4BA04-C3C7-4705-A53E-93498863155F}" sibTransId="{54D4AB48-186D-46B9-85C6-D236B257A8D1}"/>
    <dgm:cxn modelId="{D238854B-9007-4F13-8FE7-E5AFFE1C96BE}" type="presOf" srcId="{8A5678A3-3BEC-4D3E-A700-61EE1C61E227}" destId="{7A51704F-D299-4F3C-AEE6-162EC391BB38}" srcOrd="0" destOrd="2" presId="urn:microsoft.com/office/officeart/2005/8/layout/vList5"/>
    <dgm:cxn modelId="{DDA5C2B4-678E-4EA3-9213-9674B3EBA20B}" srcId="{C9A82AD1-1F94-4597-9BD2-A28337E67E2D}" destId="{DAD60EA4-76D5-4AB5-B4A2-9DBE02892570}" srcOrd="2" destOrd="0" parTransId="{214110B9-A4C5-4FEC-B1C8-45EB924FE1E0}" sibTransId="{64794CAD-038C-423B-948E-32CE29118690}"/>
    <dgm:cxn modelId="{D62BFC16-3916-4310-A2C0-0065679154E0}" type="presOf" srcId="{D537DAB5-F881-4C85-A099-5F9CAA0B95CA}" destId="{3D8D2D83-12E8-4C37-A4CF-DC4E0F6C63A7}" srcOrd="0" destOrd="0" presId="urn:microsoft.com/office/officeart/2005/8/layout/vList5"/>
    <dgm:cxn modelId="{31AA96B3-0AAF-42AF-9F5D-DFDB1A429A17}" type="presOf" srcId="{52735BEA-E455-40F2-8C3D-C69FB472544D}" destId="{3D8D2D83-12E8-4C37-A4CF-DC4E0F6C63A7}" srcOrd="0" destOrd="1" presId="urn:microsoft.com/office/officeart/2005/8/layout/vList5"/>
    <dgm:cxn modelId="{9369E67F-EE80-48B1-BCEB-44944F2DCA7A}" type="presOf" srcId="{C1E12CAB-C0BA-4034-97C5-8B1A6271D2F6}" destId="{01C7C5E7-91CC-4BCA-A652-BE575B1CAF3B}" srcOrd="0" destOrd="0" presId="urn:microsoft.com/office/officeart/2005/8/layout/vList5"/>
    <dgm:cxn modelId="{800148AB-8B89-4371-8D63-F14956BD95E1}" srcId="{C1E12CAB-C0BA-4034-97C5-8B1A6271D2F6}" destId="{8C39E45D-7AA0-4C09-B8EC-EF355389EB18}" srcOrd="2" destOrd="0" parTransId="{9AA007C9-572D-454B-B00E-019F6BC6D0BE}" sibTransId="{EA2DDB4E-7926-43E4-9488-8E531675C4D5}"/>
    <dgm:cxn modelId="{73E1B5FF-F145-4204-86D7-DC1900F6704B}" type="presOf" srcId="{C9A82AD1-1F94-4597-9BD2-A28337E67E2D}" destId="{7E83152D-62CA-4431-B0F3-1448034913C7}" srcOrd="0" destOrd="0" presId="urn:microsoft.com/office/officeart/2005/8/layout/vList5"/>
    <dgm:cxn modelId="{57ECA150-D1DD-4927-81A3-DBE9C19BED0A}" srcId="{5C89B187-2429-427F-9800-84DF76AD95DF}" destId="{C1E12CAB-C0BA-4034-97C5-8B1A6271D2F6}" srcOrd="4" destOrd="0" parTransId="{4D864358-75DD-4932-82C2-F2284EAE4573}" sibTransId="{B14AC920-69BD-4449-907E-6C23AA4EC8C5}"/>
    <dgm:cxn modelId="{A146B87D-CAE9-4840-8AFE-626033CA80CE}" type="presOf" srcId="{02641E60-D84C-49A3-A2C2-AD3005533507}" destId="{30D87430-72A3-43A0-AC4A-16ED592CDD52}" srcOrd="0" destOrd="0" presId="urn:microsoft.com/office/officeart/2005/8/layout/vList5"/>
    <dgm:cxn modelId="{C9CE91D2-DB9A-4AB5-8E24-B906835DAD08}" srcId="{5C89B187-2429-427F-9800-84DF76AD95DF}" destId="{C9A82AD1-1F94-4597-9BD2-A28337E67E2D}" srcOrd="3" destOrd="0" parTransId="{AB28510D-48F0-4915-B7A2-B324E29D0D68}" sibTransId="{9A3A5EEA-65DA-4C7D-BED0-4D152759799A}"/>
    <dgm:cxn modelId="{98A27CFD-1BB9-495F-8E9C-E2B753CD89AA}" srcId="{C9A82AD1-1F94-4597-9BD2-A28337E67E2D}" destId="{CD5C17E9-8B41-48B7-974A-13E9339D0C91}" srcOrd="3" destOrd="0" parTransId="{382A42E9-0C79-46E9-88DA-47380CEC9EB7}" sibTransId="{7D87C5AB-5496-4873-80B1-109524C0C03B}"/>
    <dgm:cxn modelId="{60149365-65AD-418C-B80F-EB9A3636FD88}" type="presOf" srcId="{8C39E45D-7AA0-4C09-B8EC-EF355389EB18}" destId="{106D3512-A982-4C6E-96F1-291720C819A6}" srcOrd="0" destOrd="2" presId="urn:microsoft.com/office/officeart/2005/8/layout/vList5"/>
    <dgm:cxn modelId="{F675489E-F823-4EC1-89E0-314F4E5971DA}" type="presOf" srcId="{BDFB2711-ADDB-44AF-8321-441CCCAEC1E8}" destId="{326CC209-D198-4E69-A446-E72FF104A071}" srcOrd="0" destOrd="1" presId="urn:microsoft.com/office/officeart/2005/8/layout/vList5"/>
    <dgm:cxn modelId="{900BCD6A-60E6-47F4-8BFA-F1456DB16688}" type="presOf" srcId="{5B106F87-9A05-4A96-A8A5-738C0E82A4F2}" destId="{40D71B6F-875D-40B8-AE01-21DE4081BC2E}" srcOrd="0" destOrd="0" presId="urn:microsoft.com/office/officeart/2005/8/layout/vList5"/>
    <dgm:cxn modelId="{0BC63A5A-293E-489C-966D-D841E61D4153}" type="presOf" srcId="{A6237424-1216-49F3-B68B-48904339FB36}" destId="{98E3349D-C427-4AE0-8002-4C29DCEB3DE3}" srcOrd="0" destOrd="0" presId="urn:microsoft.com/office/officeart/2005/8/layout/vList5"/>
    <dgm:cxn modelId="{0F0BCB4D-4490-4D40-9FE3-947C4349A32D}" srcId="{A6237424-1216-49F3-B68B-48904339FB36}" destId="{0EE0E93E-AE38-4D8D-B002-0A6F0D11D6D3}" srcOrd="2" destOrd="0" parTransId="{A57C5A51-DCF2-4948-A23E-638C2BF76054}" sibTransId="{C413746A-201C-4FE9-95B4-E22BA976867E}"/>
    <dgm:cxn modelId="{FB934F2E-F484-4F21-AA42-C2A47021FE6C}" srcId="{5B106F87-9A05-4A96-A8A5-738C0E82A4F2}" destId="{6F9A0CA9-12EB-4282-BCCD-CA43825438AA}" srcOrd="2" destOrd="0" parTransId="{5BAC872F-5C80-4187-AD01-DDF406D746E4}" sibTransId="{E4A78A82-A8C7-4005-8A42-A6E2A5E0768B}"/>
    <dgm:cxn modelId="{EC9856B0-FAAC-42E4-A1AE-8F7D138E32C1}" type="presOf" srcId="{E8902DDF-105A-4637-B0C2-489818B989F8}" destId="{326CC209-D198-4E69-A446-E72FF104A071}" srcOrd="0" destOrd="3" presId="urn:microsoft.com/office/officeart/2005/8/layout/vList5"/>
    <dgm:cxn modelId="{80C19111-9CEE-4E35-B5D3-30221E48AC26}" type="presOf" srcId="{573E3FE4-4A29-4FA9-96C3-2726EAB02D12}" destId="{7A51704F-D299-4F3C-AEE6-162EC391BB38}" srcOrd="0" destOrd="3" presId="urn:microsoft.com/office/officeart/2005/8/layout/vList5"/>
    <dgm:cxn modelId="{60303FE2-6D60-4863-93F2-0AEDAA384DA4}" srcId="{C9A82AD1-1F94-4597-9BD2-A28337E67E2D}" destId="{52735BEA-E455-40F2-8C3D-C69FB472544D}" srcOrd="1" destOrd="0" parTransId="{55D20359-F893-4E8D-89A1-6FF31C59352E}" sibTransId="{089CF752-1A3F-498C-9C2B-04E33D872A9E}"/>
    <dgm:cxn modelId="{A821CCBB-D5E4-4194-9D8B-3DCF69A960CC}" type="presOf" srcId="{EBDDE8C6-0C72-4D6B-9CCC-5F36D1132E07}" destId="{106D3512-A982-4C6E-96F1-291720C819A6}" srcOrd="0" destOrd="0" presId="urn:microsoft.com/office/officeart/2005/8/layout/vList5"/>
    <dgm:cxn modelId="{F77482F3-F314-47CF-98CE-6068BED1AF39}" type="presOf" srcId="{3E32B2F6-9E30-46F8-903B-4258653F8E24}" destId="{3D8D2D83-12E8-4C37-A4CF-DC4E0F6C63A7}" srcOrd="0" destOrd="4" presId="urn:microsoft.com/office/officeart/2005/8/layout/vList5"/>
    <dgm:cxn modelId="{38E0C67E-7320-4321-9710-EDD28EA2186A}" srcId="{A6237424-1216-49F3-B68B-48904339FB36}" destId="{BDFB2711-ADDB-44AF-8321-441CCCAEC1E8}" srcOrd="1" destOrd="0" parTransId="{F8E279C3-C05F-4BC6-8346-65CF34F20DD0}" sibTransId="{B3BBFE50-51D8-4DEA-B749-6510944BB5CC}"/>
    <dgm:cxn modelId="{283D9681-770A-4E6E-9BFE-6910200CFDC9}" srcId="{02641E60-D84C-49A3-A2C2-AD3005533507}" destId="{921E1202-8EA5-490D-A6DD-EB5EB588F7F3}" srcOrd="1" destOrd="0" parTransId="{D2C6F07E-91BE-4AD4-B565-95FEE272F9B4}" sibTransId="{BC61AD22-CC15-4C09-AEBD-D96BAD751D7B}"/>
    <dgm:cxn modelId="{17F6BB22-2D5A-44A1-A3B3-425DDD4F7802}" type="presOf" srcId="{6F9A0CA9-12EB-4282-BCCD-CA43825438AA}" destId="{9BCCE963-C74C-49F3-8159-2C1451B3DE55}" srcOrd="0" destOrd="2" presId="urn:microsoft.com/office/officeart/2005/8/layout/vList5"/>
    <dgm:cxn modelId="{EAE93303-14FA-479D-BB40-A0F90AE2B307}" srcId="{02641E60-D84C-49A3-A2C2-AD3005533507}" destId="{8A5678A3-3BEC-4D3E-A700-61EE1C61E227}" srcOrd="2" destOrd="0" parTransId="{678B812A-4834-46F3-B90E-61B76FACA789}" sibTransId="{A9586DF6-9A83-43B0-BD97-54173F36EE7B}"/>
    <dgm:cxn modelId="{ED8E3AE4-4395-4E16-BE62-978C9C018BE5}" srcId="{C1E12CAB-C0BA-4034-97C5-8B1A6271D2F6}" destId="{EBDDE8C6-0C72-4D6B-9CCC-5F36D1132E07}" srcOrd="0" destOrd="0" parTransId="{80E501AD-3E68-494D-86BC-183F3D0FE992}" sibTransId="{F39256BE-301A-4E8B-ABB3-C11F7870BBDD}"/>
    <dgm:cxn modelId="{DF6AEF6E-A67C-4E5B-9850-A90D8ABB0990}" type="presOf" srcId="{CD5C17E9-8B41-48B7-974A-13E9339D0C91}" destId="{3D8D2D83-12E8-4C37-A4CF-DC4E0F6C63A7}" srcOrd="0" destOrd="3" presId="urn:microsoft.com/office/officeart/2005/8/layout/vList5"/>
    <dgm:cxn modelId="{E900EE6A-737D-442B-B1B6-6FA0382C3513}" srcId="{C9A82AD1-1F94-4597-9BD2-A28337E67E2D}" destId="{3E32B2F6-9E30-46F8-903B-4258653F8E24}" srcOrd="4" destOrd="0" parTransId="{819D413C-A78C-435B-95EA-E5A8548D43A2}" sibTransId="{D4F3CF48-1E59-496C-AA98-C2857BD9436D}"/>
    <dgm:cxn modelId="{311532E9-07F6-4C30-A12B-87D64AD11568}" type="presParOf" srcId="{8606FE8F-3980-42D5-9547-4119A54668F1}" destId="{3D35E063-84F7-4AAA-B9B9-15EDBC53A3A2}" srcOrd="0" destOrd="0" presId="urn:microsoft.com/office/officeart/2005/8/layout/vList5"/>
    <dgm:cxn modelId="{E96AD48D-CAEB-47FB-938D-B1EDD4DFBA57}" type="presParOf" srcId="{3D35E063-84F7-4AAA-B9B9-15EDBC53A3A2}" destId="{98E3349D-C427-4AE0-8002-4C29DCEB3DE3}" srcOrd="0" destOrd="0" presId="urn:microsoft.com/office/officeart/2005/8/layout/vList5"/>
    <dgm:cxn modelId="{8FFB4C5D-479A-4F51-BF69-7285E4B32481}" type="presParOf" srcId="{3D35E063-84F7-4AAA-B9B9-15EDBC53A3A2}" destId="{326CC209-D198-4E69-A446-E72FF104A071}" srcOrd="1" destOrd="0" presId="urn:microsoft.com/office/officeart/2005/8/layout/vList5"/>
    <dgm:cxn modelId="{42B8C101-5C19-420F-BB97-C0C5CA00B73C}" type="presParOf" srcId="{8606FE8F-3980-42D5-9547-4119A54668F1}" destId="{5830265C-17F5-41A4-BC3A-53164CAAA40F}" srcOrd="1" destOrd="0" presId="urn:microsoft.com/office/officeart/2005/8/layout/vList5"/>
    <dgm:cxn modelId="{CA1C0A26-9A42-4B1C-9351-755EF256AA87}" type="presParOf" srcId="{8606FE8F-3980-42D5-9547-4119A54668F1}" destId="{2A26580A-D48E-4101-9882-6E90C1A46D4F}" srcOrd="2" destOrd="0" presId="urn:microsoft.com/office/officeart/2005/8/layout/vList5"/>
    <dgm:cxn modelId="{6837A9C4-96B5-44A4-A2FC-083113AC15A7}" type="presParOf" srcId="{2A26580A-D48E-4101-9882-6E90C1A46D4F}" destId="{40D71B6F-875D-40B8-AE01-21DE4081BC2E}" srcOrd="0" destOrd="0" presId="urn:microsoft.com/office/officeart/2005/8/layout/vList5"/>
    <dgm:cxn modelId="{15D419AD-1DDC-4F28-9CA3-7AC00A682FCC}" type="presParOf" srcId="{2A26580A-D48E-4101-9882-6E90C1A46D4F}" destId="{9BCCE963-C74C-49F3-8159-2C1451B3DE55}" srcOrd="1" destOrd="0" presId="urn:microsoft.com/office/officeart/2005/8/layout/vList5"/>
    <dgm:cxn modelId="{7F114E5B-2E88-4ADA-970A-D817DF9E6861}" type="presParOf" srcId="{8606FE8F-3980-42D5-9547-4119A54668F1}" destId="{57CA33BF-72E9-4C7C-BC39-040569C01277}" srcOrd="3" destOrd="0" presId="urn:microsoft.com/office/officeart/2005/8/layout/vList5"/>
    <dgm:cxn modelId="{C4E4E31C-6330-49B5-8CCA-F75370C18102}" type="presParOf" srcId="{8606FE8F-3980-42D5-9547-4119A54668F1}" destId="{06717290-55FF-4741-9920-E8FC0F882509}" srcOrd="4" destOrd="0" presId="urn:microsoft.com/office/officeart/2005/8/layout/vList5"/>
    <dgm:cxn modelId="{59DDF22B-23A1-4B95-AC4E-CA586FD619AA}" type="presParOf" srcId="{06717290-55FF-4741-9920-E8FC0F882509}" destId="{30D87430-72A3-43A0-AC4A-16ED592CDD52}" srcOrd="0" destOrd="0" presId="urn:microsoft.com/office/officeart/2005/8/layout/vList5"/>
    <dgm:cxn modelId="{200FE385-875D-44CC-8B1E-6D8B52277735}" type="presParOf" srcId="{06717290-55FF-4741-9920-E8FC0F882509}" destId="{7A51704F-D299-4F3C-AEE6-162EC391BB38}" srcOrd="1" destOrd="0" presId="urn:microsoft.com/office/officeart/2005/8/layout/vList5"/>
    <dgm:cxn modelId="{946F057B-D7EF-40CD-B466-A3CA984024BC}" type="presParOf" srcId="{8606FE8F-3980-42D5-9547-4119A54668F1}" destId="{4E56E0C4-0219-40B1-B1D4-56BA0F3D28EF}" srcOrd="5" destOrd="0" presId="urn:microsoft.com/office/officeart/2005/8/layout/vList5"/>
    <dgm:cxn modelId="{0C9FA98B-0561-410B-8207-66B76AB61C99}" type="presParOf" srcId="{8606FE8F-3980-42D5-9547-4119A54668F1}" destId="{411A26FA-B080-46AA-96B6-11CECD70122A}" srcOrd="6" destOrd="0" presId="urn:microsoft.com/office/officeart/2005/8/layout/vList5"/>
    <dgm:cxn modelId="{D5E55117-9F2E-4671-A89C-821221A3B26F}" type="presParOf" srcId="{411A26FA-B080-46AA-96B6-11CECD70122A}" destId="{7E83152D-62CA-4431-B0F3-1448034913C7}" srcOrd="0" destOrd="0" presId="urn:microsoft.com/office/officeart/2005/8/layout/vList5"/>
    <dgm:cxn modelId="{FBA8A0B2-0061-4244-803E-7419C748A1C8}" type="presParOf" srcId="{411A26FA-B080-46AA-96B6-11CECD70122A}" destId="{3D8D2D83-12E8-4C37-A4CF-DC4E0F6C63A7}" srcOrd="1" destOrd="0" presId="urn:microsoft.com/office/officeart/2005/8/layout/vList5"/>
    <dgm:cxn modelId="{C10BFD5F-5993-4C4D-8F4E-EA555E118AF3}" type="presParOf" srcId="{8606FE8F-3980-42D5-9547-4119A54668F1}" destId="{9D42E347-4187-4156-B303-F8D398D7CFD3}" srcOrd="7" destOrd="0" presId="urn:microsoft.com/office/officeart/2005/8/layout/vList5"/>
    <dgm:cxn modelId="{356031E4-5F42-4578-BEB4-ED110E78CA82}" type="presParOf" srcId="{8606FE8F-3980-42D5-9547-4119A54668F1}" destId="{0095B64A-0011-409C-9B1B-E89C1033A6D8}" srcOrd="8" destOrd="0" presId="urn:microsoft.com/office/officeart/2005/8/layout/vList5"/>
    <dgm:cxn modelId="{4E01BD38-521A-4CAA-9ED7-E62C975145AA}" type="presParOf" srcId="{0095B64A-0011-409C-9B1B-E89C1033A6D8}" destId="{01C7C5E7-91CC-4BCA-A652-BE575B1CAF3B}" srcOrd="0" destOrd="0" presId="urn:microsoft.com/office/officeart/2005/8/layout/vList5"/>
    <dgm:cxn modelId="{B9DD5AC4-69F8-4CAC-A4B7-E300CBF14376}" type="presParOf" srcId="{0095B64A-0011-409C-9B1B-E89C1033A6D8}" destId="{106D3512-A982-4C6E-96F1-291720C819A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639A35-21F7-4763-A583-0ED48F79A847}"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D01B0750-A93E-461F-B41C-EBC8617939DB}">
      <dgm:prSet phldrT="[Text]" custT="1"/>
      <dgm:spPr/>
      <dgm:t>
        <a:bodyPr/>
        <a:lstStyle/>
        <a:p>
          <a:endParaRPr lang="en-GB" sz="1300" dirty="0" smtClean="0"/>
        </a:p>
        <a:p>
          <a:r>
            <a:rPr lang="en-GB" sz="3200" dirty="0" smtClean="0"/>
            <a:t>Sustainable</a:t>
          </a:r>
        </a:p>
        <a:p>
          <a:r>
            <a:rPr lang="en-GB" sz="3200" dirty="0" smtClean="0"/>
            <a:t>Livelihoods</a:t>
          </a:r>
          <a:endParaRPr lang="en-GB" sz="3200" dirty="0"/>
        </a:p>
      </dgm:t>
    </dgm:pt>
    <dgm:pt modelId="{F5663428-145A-4E99-9F9E-48B0A3928FA9}" type="parTrans" cxnId="{A9AB6FBF-2DD0-4414-AF0E-FBD713209547}">
      <dgm:prSet/>
      <dgm:spPr/>
      <dgm:t>
        <a:bodyPr/>
        <a:lstStyle/>
        <a:p>
          <a:endParaRPr lang="en-GB"/>
        </a:p>
      </dgm:t>
    </dgm:pt>
    <dgm:pt modelId="{7F7B4614-54D9-4D00-8E95-AC387513751F}" type="sibTrans" cxnId="{A9AB6FBF-2DD0-4414-AF0E-FBD713209547}">
      <dgm:prSet/>
      <dgm:spPr/>
      <dgm:t>
        <a:bodyPr/>
        <a:lstStyle/>
        <a:p>
          <a:endParaRPr lang="en-GB"/>
        </a:p>
      </dgm:t>
    </dgm:pt>
    <dgm:pt modelId="{CF38A9F0-9903-4F92-A548-83523505DC0C}">
      <dgm:prSet phldrT="[Text]"/>
      <dgm:spPr/>
      <dgm:t>
        <a:bodyPr/>
        <a:lstStyle/>
        <a:p>
          <a:r>
            <a:rPr lang="en-GB" dirty="0" smtClean="0"/>
            <a:t>Jobs</a:t>
          </a:r>
          <a:endParaRPr lang="en-GB" dirty="0"/>
        </a:p>
      </dgm:t>
    </dgm:pt>
    <dgm:pt modelId="{5983D216-1568-4433-AEEB-C330CA981C9F}" type="parTrans" cxnId="{C6AA946C-D763-4F4D-959F-D6D83C486D2E}">
      <dgm:prSet/>
      <dgm:spPr/>
      <dgm:t>
        <a:bodyPr/>
        <a:lstStyle/>
        <a:p>
          <a:endParaRPr lang="en-GB"/>
        </a:p>
      </dgm:t>
    </dgm:pt>
    <dgm:pt modelId="{8AC2361A-6B9B-4D37-9964-5CBC0EA17338}" type="sibTrans" cxnId="{C6AA946C-D763-4F4D-959F-D6D83C486D2E}">
      <dgm:prSet/>
      <dgm:spPr/>
      <dgm:t>
        <a:bodyPr/>
        <a:lstStyle/>
        <a:p>
          <a:endParaRPr lang="en-GB"/>
        </a:p>
      </dgm:t>
    </dgm:pt>
    <dgm:pt modelId="{56D75215-95DF-4129-B16E-73E17902D039}" type="pres">
      <dgm:prSet presAssocID="{E8639A35-21F7-4763-A583-0ED48F79A847}" presName="Name0" presStyleCnt="0">
        <dgm:presLayoutVars>
          <dgm:chMax val="7"/>
          <dgm:resizeHandles val="exact"/>
        </dgm:presLayoutVars>
      </dgm:prSet>
      <dgm:spPr/>
      <dgm:t>
        <a:bodyPr/>
        <a:lstStyle/>
        <a:p>
          <a:endParaRPr lang="en-GB"/>
        </a:p>
      </dgm:t>
    </dgm:pt>
    <dgm:pt modelId="{F0B93142-7003-4AD8-92A8-65FC946BE06C}" type="pres">
      <dgm:prSet presAssocID="{E8639A35-21F7-4763-A583-0ED48F79A847}" presName="comp1" presStyleCnt="0"/>
      <dgm:spPr/>
    </dgm:pt>
    <dgm:pt modelId="{4CF46AA6-FF5B-4977-B3A7-74D3A7B2FB6D}" type="pres">
      <dgm:prSet presAssocID="{E8639A35-21F7-4763-A583-0ED48F79A847}" presName="circle1" presStyleLbl="node1" presStyleIdx="0" presStyleCnt="2" custLinFactNeighborX="34116" custLinFactNeighborY="67"/>
      <dgm:spPr/>
      <dgm:t>
        <a:bodyPr/>
        <a:lstStyle/>
        <a:p>
          <a:endParaRPr lang="en-GB"/>
        </a:p>
      </dgm:t>
    </dgm:pt>
    <dgm:pt modelId="{68EB1ED2-38C0-4C2A-9BA0-123A43BD60D6}" type="pres">
      <dgm:prSet presAssocID="{E8639A35-21F7-4763-A583-0ED48F79A847}" presName="c1text" presStyleLbl="node1" presStyleIdx="0" presStyleCnt="2">
        <dgm:presLayoutVars>
          <dgm:bulletEnabled val="1"/>
        </dgm:presLayoutVars>
      </dgm:prSet>
      <dgm:spPr/>
      <dgm:t>
        <a:bodyPr/>
        <a:lstStyle/>
        <a:p>
          <a:endParaRPr lang="en-GB"/>
        </a:p>
      </dgm:t>
    </dgm:pt>
    <dgm:pt modelId="{4430745E-0705-40C3-AB19-92DC6F2B2703}" type="pres">
      <dgm:prSet presAssocID="{E8639A35-21F7-4763-A583-0ED48F79A847}" presName="comp2" presStyleCnt="0"/>
      <dgm:spPr/>
    </dgm:pt>
    <dgm:pt modelId="{EE7F7C5B-D6BC-4357-B7E6-1BB676F11563}" type="pres">
      <dgm:prSet presAssocID="{E8639A35-21F7-4763-A583-0ED48F79A847}" presName="circle2" presStyleLbl="node1" presStyleIdx="1" presStyleCnt="2" custScaleX="62170" custScaleY="35281" custLinFactNeighborX="44265" custLinFactNeighborY="1989"/>
      <dgm:spPr/>
      <dgm:t>
        <a:bodyPr/>
        <a:lstStyle/>
        <a:p>
          <a:endParaRPr lang="en-GB"/>
        </a:p>
      </dgm:t>
    </dgm:pt>
    <dgm:pt modelId="{F0623F54-C43B-40E0-BDD4-3CAD5626D70A}" type="pres">
      <dgm:prSet presAssocID="{E8639A35-21F7-4763-A583-0ED48F79A847}" presName="c2text" presStyleLbl="node1" presStyleIdx="1" presStyleCnt="2">
        <dgm:presLayoutVars>
          <dgm:bulletEnabled val="1"/>
        </dgm:presLayoutVars>
      </dgm:prSet>
      <dgm:spPr/>
      <dgm:t>
        <a:bodyPr/>
        <a:lstStyle/>
        <a:p>
          <a:endParaRPr lang="en-GB"/>
        </a:p>
      </dgm:t>
    </dgm:pt>
  </dgm:ptLst>
  <dgm:cxnLst>
    <dgm:cxn modelId="{C6AA946C-D763-4F4D-959F-D6D83C486D2E}" srcId="{E8639A35-21F7-4763-A583-0ED48F79A847}" destId="{CF38A9F0-9903-4F92-A548-83523505DC0C}" srcOrd="1" destOrd="0" parTransId="{5983D216-1568-4433-AEEB-C330CA981C9F}" sibTransId="{8AC2361A-6B9B-4D37-9964-5CBC0EA17338}"/>
    <dgm:cxn modelId="{7D69E7BC-0D2F-4EDB-9792-75D34D9CD52C}" type="presOf" srcId="{CF38A9F0-9903-4F92-A548-83523505DC0C}" destId="{EE7F7C5B-D6BC-4357-B7E6-1BB676F11563}" srcOrd="0" destOrd="0" presId="urn:microsoft.com/office/officeart/2005/8/layout/venn2"/>
    <dgm:cxn modelId="{A9AB6FBF-2DD0-4414-AF0E-FBD713209547}" srcId="{E8639A35-21F7-4763-A583-0ED48F79A847}" destId="{D01B0750-A93E-461F-B41C-EBC8617939DB}" srcOrd="0" destOrd="0" parTransId="{F5663428-145A-4E99-9F9E-48B0A3928FA9}" sibTransId="{7F7B4614-54D9-4D00-8E95-AC387513751F}"/>
    <dgm:cxn modelId="{B6A7C46D-CCE4-4BAD-8649-F763E7613F24}" type="presOf" srcId="{CF38A9F0-9903-4F92-A548-83523505DC0C}" destId="{F0623F54-C43B-40E0-BDD4-3CAD5626D70A}" srcOrd="1" destOrd="0" presId="urn:microsoft.com/office/officeart/2005/8/layout/venn2"/>
    <dgm:cxn modelId="{75A0C0CC-E949-490A-9C9A-D79B078CCA78}" type="presOf" srcId="{D01B0750-A93E-461F-B41C-EBC8617939DB}" destId="{4CF46AA6-FF5B-4977-B3A7-74D3A7B2FB6D}" srcOrd="0" destOrd="0" presId="urn:microsoft.com/office/officeart/2005/8/layout/venn2"/>
    <dgm:cxn modelId="{62A16DED-BF2E-4131-AA5A-6E1FDBC515EC}" type="presOf" srcId="{E8639A35-21F7-4763-A583-0ED48F79A847}" destId="{56D75215-95DF-4129-B16E-73E17902D039}" srcOrd="0" destOrd="0" presId="urn:microsoft.com/office/officeart/2005/8/layout/venn2"/>
    <dgm:cxn modelId="{AEFFCD09-7A5D-4A8A-96E4-BFA0E5A1E3E5}" type="presOf" srcId="{D01B0750-A93E-461F-B41C-EBC8617939DB}" destId="{68EB1ED2-38C0-4C2A-9BA0-123A43BD60D6}" srcOrd="1" destOrd="0" presId="urn:microsoft.com/office/officeart/2005/8/layout/venn2"/>
    <dgm:cxn modelId="{7F567B4A-4319-4C46-A142-A2F58D2B1C85}" type="presParOf" srcId="{56D75215-95DF-4129-B16E-73E17902D039}" destId="{F0B93142-7003-4AD8-92A8-65FC946BE06C}" srcOrd="0" destOrd="0" presId="urn:microsoft.com/office/officeart/2005/8/layout/venn2"/>
    <dgm:cxn modelId="{979DFBAD-5069-473C-B571-05F27678FFD2}" type="presParOf" srcId="{F0B93142-7003-4AD8-92A8-65FC946BE06C}" destId="{4CF46AA6-FF5B-4977-B3A7-74D3A7B2FB6D}" srcOrd="0" destOrd="0" presId="urn:microsoft.com/office/officeart/2005/8/layout/venn2"/>
    <dgm:cxn modelId="{FB068140-CD44-4A6B-AC20-C61AD1FCA924}" type="presParOf" srcId="{F0B93142-7003-4AD8-92A8-65FC946BE06C}" destId="{68EB1ED2-38C0-4C2A-9BA0-123A43BD60D6}" srcOrd="1" destOrd="0" presId="urn:microsoft.com/office/officeart/2005/8/layout/venn2"/>
    <dgm:cxn modelId="{57B19D7D-BAE7-4303-8D6E-12084F32455E}" type="presParOf" srcId="{56D75215-95DF-4129-B16E-73E17902D039}" destId="{4430745E-0705-40C3-AB19-92DC6F2B2703}" srcOrd="1" destOrd="0" presId="urn:microsoft.com/office/officeart/2005/8/layout/venn2"/>
    <dgm:cxn modelId="{9F411A1A-5D79-4B14-9036-E6396383045D}" type="presParOf" srcId="{4430745E-0705-40C3-AB19-92DC6F2B2703}" destId="{EE7F7C5B-D6BC-4357-B7E6-1BB676F11563}" srcOrd="0" destOrd="0" presId="urn:microsoft.com/office/officeart/2005/8/layout/venn2"/>
    <dgm:cxn modelId="{4D672B32-FC8F-49A3-9A1E-1AD7D9050335}" type="presParOf" srcId="{4430745E-0705-40C3-AB19-92DC6F2B2703}" destId="{F0623F54-C43B-40E0-BDD4-3CAD5626D70A}"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AA1D71-BB1D-43D7-87A9-D28F5D80EA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F57F71BC-B22B-43B7-BD65-9471F83610DE}">
      <dgm:prSet phldrT="[Text]"/>
      <dgm:spPr/>
      <dgm:t>
        <a:bodyPr/>
        <a:lstStyle/>
        <a:p>
          <a:pPr algn="l"/>
          <a:r>
            <a:rPr lang="it-IT" altLang="en-US" b="1" dirty="0" smtClean="0"/>
            <a:t>Shocks</a:t>
          </a:r>
          <a:endParaRPr lang="en-GB" b="1" dirty="0"/>
        </a:p>
      </dgm:t>
    </dgm:pt>
    <dgm:pt modelId="{FAFFF3DB-BC4F-4DDB-A7FA-EC7EE050FAF0}" type="parTrans" cxnId="{D8739FF3-B18B-4F6D-8991-30E2EDFB7398}">
      <dgm:prSet/>
      <dgm:spPr/>
      <dgm:t>
        <a:bodyPr/>
        <a:lstStyle/>
        <a:p>
          <a:pPr algn="l"/>
          <a:endParaRPr lang="en-GB"/>
        </a:p>
      </dgm:t>
    </dgm:pt>
    <dgm:pt modelId="{BCBDE386-EC01-4DCA-9111-68A5B6C59D03}" type="sibTrans" cxnId="{D8739FF3-B18B-4F6D-8991-30E2EDFB7398}">
      <dgm:prSet/>
      <dgm:spPr/>
      <dgm:t>
        <a:bodyPr/>
        <a:lstStyle/>
        <a:p>
          <a:pPr algn="l"/>
          <a:endParaRPr lang="en-GB"/>
        </a:p>
      </dgm:t>
    </dgm:pt>
    <dgm:pt modelId="{B548CE91-43EB-4425-AFD3-52DAA70EAC02}">
      <dgm:prSet phldrT="[Text]" custT="1"/>
      <dgm:spPr/>
      <dgm:t>
        <a:bodyPr/>
        <a:lstStyle/>
        <a:p>
          <a:pPr algn="l"/>
          <a:r>
            <a:rPr lang="it-IT" altLang="en-US" sz="2000" dirty="0" smtClean="0">
              <a:ea typeface="+mn-ea"/>
              <a:cs typeface="+mn-cs"/>
            </a:rPr>
            <a:t>Floods, droughts, cyclones</a:t>
          </a:r>
          <a:endParaRPr lang="en-GB" sz="2000" dirty="0"/>
        </a:p>
      </dgm:t>
    </dgm:pt>
    <dgm:pt modelId="{332C8C33-694F-493D-A81C-1D90724876D7}" type="parTrans" cxnId="{9FC8775F-CD8A-414F-BB98-C58DF14FD4B2}">
      <dgm:prSet/>
      <dgm:spPr/>
      <dgm:t>
        <a:bodyPr/>
        <a:lstStyle/>
        <a:p>
          <a:pPr algn="l"/>
          <a:endParaRPr lang="en-GB"/>
        </a:p>
      </dgm:t>
    </dgm:pt>
    <dgm:pt modelId="{B81B9105-9241-4498-AB71-A6F5499A0424}" type="sibTrans" cxnId="{9FC8775F-CD8A-414F-BB98-C58DF14FD4B2}">
      <dgm:prSet/>
      <dgm:spPr/>
      <dgm:t>
        <a:bodyPr/>
        <a:lstStyle/>
        <a:p>
          <a:pPr algn="l"/>
          <a:endParaRPr lang="en-GB"/>
        </a:p>
      </dgm:t>
    </dgm:pt>
    <dgm:pt modelId="{8DCD62E7-1877-46DC-B31B-CAC7E047E698}">
      <dgm:prSet phldrT="[Text]"/>
      <dgm:spPr/>
      <dgm:t>
        <a:bodyPr/>
        <a:lstStyle/>
        <a:p>
          <a:pPr algn="l"/>
          <a:r>
            <a:rPr lang="it-IT" altLang="en-US" b="1" dirty="0" smtClean="0"/>
            <a:t>Seasonality</a:t>
          </a:r>
          <a:endParaRPr lang="en-GB" dirty="0"/>
        </a:p>
      </dgm:t>
    </dgm:pt>
    <dgm:pt modelId="{821109DA-DE08-409D-9B9C-669885AF076E}" type="parTrans" cxnId="{0699B2EB-516D-491F-8FB6-32D238BDECE8}">
      <dgm:prSet/>
      <dgm:spPr/>
      <dgm:t>
        <a:bodyPr/>
        <a:lstStyle/>
        <a:p>
          <a:pPr algn="l"/>
          <a:endParaRPr lang="en-GB"/>
        </a:p>
      </dgm:t>
    </dgm:pt>
    <dgm:pt modelId="{5C444797-1497-4B87-BABF-EB820781A9D2}" type="sibTrans" cxnId="{0699B2EB-516D-491F-8FB6-32D238BDECE8}">
      <dgm:prSet/>
      <dgm:spPr/>
      <dgm:t>
        <a:bodyPr/>
        <a:lstStyle/>
        <a:p>
          <a:pPr algn="l"/>
          <a:endParaRPr lang="en-GB"/>
        </a:p>
      </dgm:t>
    </dgm:pt>
    <dgm:pt modelId="{6300F603-86D9-4584-B806-60CE4898CE6D}">
      <dgm:prSet phldrT="[Text]" custT="1"/>
      <dgm:spPr/>
      <dgm:t>
        <a:bodyPr/>
        <a:lstStyle/>
        <a:p>
          <a:pPr algn="l"/>
          <a:r>
            <a:rPr lang="it-IT" altLang="en-US" sz="2000" dirty="0" smtClean="0"/>
            <a:t>Agricultural food production</a:t>
          </a:r>
          <a:endParaRPr lang="en-GB" sz="2000" dirty="0"/>
        </a:p>
      </dgm:t>
    </dgm:pt>
    <dgm:pt modelId="{A224FEC2-A874-4FCC-8F4B-E7FD0A32C299}" type="parTrans" cxnId="{4A6C41E7-298B-442C-9311-F603CE812C6B}">
      <dgm:prSet/>
      <dgm:spPr/>
      <dgm:t>
        <a:bodyPr/>
        <a:lstStyle/>
        <a:p>
          <a:pPr algn="l"/>
          <a:endParaRPr lang="en-GB"/>
        </a:p>
      </dgm:t>
    </dgm:pt>
    <dgm:pt modelId="{959E3B63-3C02-4346-914D-B092AA2137A1}" type="sibTrans" cxnId="{4A6C41E7-298B-442C-9311-F603CE812C6B}">
      <dgm:prSet/>
      <dgm:spPr/>
      <dgm:t>
        <a:bodyPr/>
        <a:lstStyle/>
        <a:p>
          <a:pPr algn="l"/>
          <a:endParaRPr lang="en-GB"/>
        </a:p>
      </dgm:t>
    </dgm:pt>
    <dgm:pt modelId="{B44BD6E8-80BD-4120-8C60-118B199DE87B}">
      <dgm:prSet phldrT="[Text]"/>
      <dgm:spPr/>
      <dgm:t>
        <a:bodyPr/>
        <a:lstStyle/>
        <a:p>
          <a:pPr algn="l"/>
          <a:r>
            <a:rPr lang="it-IT" altLang="en-US" b="1" dirty="0" smtClean="0"/>
            <a:t>Trends and changes</a:t>
          </a:r>
          <a:endParaRPr lang="en-GB" dirty="0"/>
        </a:p>
      </dgm:t>
    </dgm:pt>
    <dgm:pt modelId="{89FC9346-5E86-4BD6-BC8B-80D1A42A23E8}" type="parTrans" cxnId="{7EE90C0F-43D8-49B1-9E0D-3FEBB70E7C2D}">
      <dgm:prSet/>
      <dgm:spPr/>
      <dgm:t>
        <a:bodyPr/>
        <a:lstStyle/>
        <a:p>
          <a:pPr algn="l"/>
          <a:endParaRPr lang="en-GB"/>
        </a:p>
      </dgm:t>
    </dgm:pt>
    <dgm:pt modelId="{D5C4B756-5EB8-4AAE-ACE1-A08BA1F3B1E6}" type="sibTrans" cxnId="{7EE90C0F-43D8-49B1-9E0D-3FEBB70E7C2D}">
      <dgm:prSet/>
      <dgm:spPr/>
      <dgm:t>
        <a:bodyPr/>
        <a:lstStyle/>
        <a:p>
          <a:pPr algn="l"/>
          <a:endParaRPr lang="en-GB"/>
        </a:p>
      </dgm:t>
    </dgm:pt>
    <dgm:pt modelId="{ACCD33FD-B703-4FDA-AC2E-09E4EA479BEB}">
      <dgm:prSet phldrT="[Text]" custT="1"/>
      <dgm:spPr/>
      <dgm:t>
        <a:bodyPr/>
        <a:lstStyle/>
        <a:p>
          <a:pPr algn="l"/>
          <a:r>
            <a:rPr lang="it-IT" altLang="en-US" sz="2000" dirty="0" smtClean="0"/>
            <a:t>Environmental change</a:t>
          </a:r>
          <a:endParaRPr lang="en-GB" sz="2000" dirty="0"/>
        </a:p>
      </dgm:t>
    </dgm:pt>
    <dgm:pt modelId="{1B9FC08C-C1BF-46D2-B6B3-CD4F113EBFDF}" type="parTrans" cxnId="{3F9ED2B8-BBDA-4155-949E-2781E1B7B5E1}">
      <dgm:prSet/>
      <dgm:spPr/>
      <dgm:t>
        <a:bodyPr/>
        <a:lstStyle/>
        <a:p>
          <a:pPr algn="l"/>
          <a:endParaRPr lang="en-GB"/>
        </a:p>
      </dgm:t>
    </dgm:pt>
    <dgm:pt modelId="{E90235DA-FB40-4544-9B94-1D25D792F262}" type="sibTrans" cxnId="{3F9ED2B8-BBDA-4155-949E-2781E1B7B5E1}">
      <dgm:prSet/>
      <dgm:spPr/>
      <dgm:t>
        <a:bodyPr/>
        <a:lstStyle/>
        <a:p>
          <a:pPr algn="l"/>
          <a:endParaRPr lang="en-GB"/>
        </a:p>
      </dgm:t>
    </dgm:pt>
    <dgm:pt modelId="{63A0CD1F-0F87-42E1-9403-E5C502746ECE}">
      <dgm:prSet custT="1"/>
      <dgm:spPr/>
      <dgm:t>
        <a:bodyPr/>
        <a:lstStyle/>
        <a:p>
          <a:pPr algn="l"/>
          <a:r>
            <a:rPr lang="it-IT" altLang="en-US" sz="2000" dirty="0" smtClean="0">
              <a:ea typeface="+mn-ea"/>
              <a:cs typeface="+mn-cs"/>
            </a:rPr>
            <a:t>Deaths in the family</a:t>
          </a:r>
          <a:endParaRPr lang="it-IT" altLang="en-US" sz="2000" dirty="0">
            <a:ea typeface="+mn-ea"/>
            <a:cs typeface="+mn-cs"/>
          </a:endParaRPr>
        </a:p>
      </dgm:t>
    </dgm:pt>
    <dgm:pt modelId="{1ABE0A20-A37D-4E42-9B05-F8AB1B8A2D8C}" type="parTrans" cxnId="{CAB91CD4-47E6-4B02-B1BD-459823995990}">
      <dgm:prSet/>
      <dgm:spPr/>
      <dgm:t>
        <a:bodyPr/>
        <a:lstStyle/>
        <a:p>
          <a:pPr algn="l"/>
          <a:endParaRPr lang="en-GB"/>
        </a:p>
      </dgm:t>
    </dgm:pt>
    <dgm:pt modelId="{BA77573B-68BC-43B8-B834-7C8688FDCA51}" type="sibTrans" cxnId="{CAB91CD4-47E6-4B02-B1BD-459823995990}">
      <dgm:prSet/>
      <dgm:spPr/>
      <dgm:t>
        <a:bodyPr/>
        <a:lstStyle/>
        <a:p>
          <a:pPr algn="l"/>
          <a:endParaRPr lang="en-GB"/>
        </a:p>
      </dgm:t>
    </dgm:pt>
    <dgm:pt modelId="{520449AD-21FC-444F-93C1-5C98488C4913}">
      <dgm:prSet custT="1"/>
      <dgm:spPr/>
      <dgm:t>
        <a:bodyPr/>
        <a:lstStyle/>
        <a:p>
          <a:pPr algn="l"/>
          <a:r>
            <a:rPr lang="it-IT" altLang="en-US" sz="2000" dirty="0" smtClean="0">
              <a:ea typeface="+mn-ea"/>
              <a:cs typeface="+mn-cs"/>
            </a:rPr>
            <a:t>Violence or civil unrest</a:t>
          </a:r>
          <a:endParaRPr lang="it-IT" altLang="en-US" sz="2000" dirty="0">
            <a:ea typeface="+mn-ea"/>
            <a:cs typeface="+mn-cs"/>
          </a:endParaRPr>
        </a:p>
      </dgm:t>
    </dgm:pt>
    <dgm:pt modelId="{32B84124-5D3D-45F7-9A12-0CB4BF6C4DED}" type="parTrans" cxnId="{2D72B663-D6E0-4786-B026-A5529503A402}">
      <dgm:prSet/>
      <dgm:spPr/>
      <dgm:t>
        <a:bodyPr/>
        <a:lstStyle/>
        <a:p>
          <a:pPr algn="l"/>
          <a:endParaRPr lang="en-GB"/>
        </a:p>
      </dgm:t>
    </dgm:pt>
    <dgm:pt modelId="{17463225-04FE-4972-A35E-1BA3927B36D7}" type="sibTrans" cxnId="{2D72B663-D6E0-4786-B026-A5529503A402}">
      <dgm:prSet/>
      <dgm:spPr/>
      <dgm:t>
        <a:bodyPr/>
        <a:lstStyle/>
        <a:p>
          <a:pPr algn="l"/>
          <a:endParaRPr lang="en-GB"/>
        </a:p>
      </dgm:t>
    </dgm:pt>
    <dgm:pt modelId="{A601B59F-8D53-4EEB-AD94-CFD7CF549B5A}">
      <dgm:prSet custT="1"/>
      <dgm:spPr/>
      <dgm:t>
        <a:bodyPr/>
        <a:lstStyle/>
        <a:p>
          <a:pPr algn="l"/>
          <a:r>
            <a:rPr lang="it-IT" altLang="en-US" sz="2000" dirty="0" smtClean="0"/>
            <a:t>Periodic payment of school fees</a:t>
          </a:r>
          <a:endParaRPr lang="it-IT" altLang="en-US" sz="1500" dirty="0"/>
        </a:p>
      </dgm:t>
    </dgm:pt>
    <dgm:pt modelId="{7EE0A7E8-FE9B-47D4-9DC0-D08BCA153364}" type="parTrans" cxnId="{102ADFC4-7A57-4BCB-97F5-1EE653635144}">
      <dgm:prSet/>
      <dgm:spPr/>
      <dgm:t>
        <a:bodyPr/>
        <a:lstStyle/>
        <a:p>
          <a:pPr algn="l"/>
          <a:endParaRPr lang="en-GB"/>
        </a:p>
      </dgm:t>
    </dgm:pt>
    <dgm:pt modelId="{5C824E0B-520F-4A56-A800-81ACBCFB7169}" type="sibTrans" cxnId="{102ADFC4-7A57-4BCB-97F5-1EE653635144}">
      <dgm:prSet/>
      <dgm:spPr/>
      <dgm:t>
        <a:bodyPr/>
        <a:lstStyle/>
        <a:p>
          <a:pPr algn="l"/>
          <a:endParaRPr lang="en-GB"/>
        </a:p>
      </dgm:t>
    </dgm:pt>
    <dgm:pt modelId="{61F7C1F3-0A89-4682-A0A5-E78B4B21D33E}">
      <dgm:prSet custT="1"/>
      <dgm:spPr/>
      <dgm:t>
        <a:bodyPr/>
        <a:lstStyle/>
        <a:p>
          <a:pPr algn="l"/>
          <a:r>
            <a:rPr lang="it-IT" altLang="en-US" sz="2000" dirty="0" smtClean="0">
              <a:ea typeface="+mn-ea"/>
              <a:cs typeface="+mn-cs"/>
            </a:rPr>
            <a:t>Population growth/deflation</a:t>
          </a:r>
          <a:endParaRPr lang="it-IT" altLang="en-US" sz="2000" dirty="0">
            <a:ea typeface="+mn-ea"/>
            <a:cs typeface="+mn-cs"/>
          </a:endParaRPr>
        </a:p>
      </dgm:t>
    </dgm:pt>
    <dgm:pt modelId="{EA227DCD-A11A-4349-8A4C-B4B80FA8BF56}" type="parTrans" cxnId="{33D7D368-20B0-4780-A692-92211725A932}">
      <dgm:prSet/>
      <dgm:spPr/>
      <dgm:t>
        <a:bodyPr/>
        <a:lstStyle/>
        <a:p>
          <a:pPr algn="l"/>
          <a:endParaRPr lang="en-GB"/>
        </a:p>
      </dgm:t>
    </dgm:pt>
    <dgm:pt modelId="{7BE6383D-91AC-40DD-88EF-E55E7833A364}" type="sibTrans" cxnId="{33D7D368-20B0-4780-A692-92211725A932}">
      <dgm:prSet/>
      <dgm:spPr/>
      <dgm:t>
        <a:bodyPr/>
        <a:lstStyle/>
        <a:p>
          <a:pPr algn="l"/>
          <a:endParaRPr lang="en-GB"/>
        </a:p>
      </dgm:t>
    </dgm:pt>
    <dgm:pt modelId="{391A4AA6-C8C4-4C25-994D-090DB001D87D}">
      <dgm:prSet custT="1"/>
      <dgm:spPr/>
      <dgm:t>
        <a:bodyPr/>
        <a:lstStyle/>
        <a:p>
          <a:pPr algn="l"/>
          <a:r>
            <a:rPr lang="it-IT" altLang="en-US" sz="2000" dirty="0" smtClean="0">
              <a:ea typeface="+mn-ea"/>
              <a:cs typeface="+mn-cs"/>
            </a:rPr>
            <a:t>Technology</a:t>
          </a:r>
          <a:endParaRPr lang="it-IT" altLang="en-US" sz="2000" dirty="0">
            <a:ea typeface="+mn-ea"/>
            <a:cs typeface="+mn-cs"/>
          </a:endParaRPr>
        </a:p>
      </dgm:t>
    </dgm:pt>
    <dgm:pt modelId="{E7446FD0-07EF-4640-8F19-19A8C1F61907}" type="parTrans" cxnId="{B8DD2DE3-42A3-4B3A-B137-1C9D2DEEDE51}">
      <dgm:prSet/>
      <dgm:spPr/>
      <dgm:t>
        <a:bodyPr/>
        <a:lstStyle/>
        <a:p>
          <a:pPr algn="l"/>
          <a:endParaRPr lang="en-GB"/>
        </a:p>
      </dgm:t>
    </dgm:pt>
    <dgm:pt modelId="{E2EC4B55-2B3B-45C0-A02D-CADFA3C6A1EA}" type="sibTrans" cxnId="{B8DD2DE3-42A3-4B3A-B137-1C9D2DEEDE51}">
      <dgm:prSet/>
      <dgm:spPr/>
      <dgm:t>
        <a:bodyPr/>
        <a:lstStyle/>
        <a:p>
          <a:pPr algn="l"/>
          <a:endParaRPr lang="en-GB"/>
        </a:p>
      </dgm:t>
    </dgm:pt>
    <dgm:pt modelId="{A29429C2-F5E4-4E1A-B703-239AEB4EB79C}">
      <dgm:prSet custT="1"/>
      <dgm:spPr/>
      <dgm:t>
        <a:bodyPr/>
        <a:lstStyle/>
        <a:p>
          <a:pPr algn="l"/>
          <a:r>
            <a:rPr lang="it-IT" altLang="en-US" sz="2000" dirty="0" smtClean="0">
              <a:ea typeface="+mn-ea"/>
              <a:cs typeface="+mn-cs"/>
            </a:rPr>
            <a:t>Markets and trade</a:t>
          </a:r>
          <a:endParaRPr lang="it-IT" altLang="en-US" sz="2000" dirty="0">
            <a:ea typeface="+mn-ea"/>
            <a:cs typeface="+mn-cs"/>
          </a:endParaRPr>
        </a:p>
      </dgm:t>
    </dgm:pt>
    <dgm:pt modelId="{E771FCCA-8A76-4DE1-AB36-6964CF12A515}" type="parTrans" cxnId="{77D53897-200C-45B2-9BA3-D6CFCFB3F75A}">
      <dgm:prSet/>
      <dgm:spPr/>
      <dgm:t>
        <a:bodyPr/>
        <a:lstStyle/>
        <a:p>
          <a:pPr algn="l"/>
          <a:endParaRPr lang="en-GB"/>
        </a:p>
      </dgm:t>
    </dgm:pt>
    <dgm:pt modelId="{83E466E0-EB21-405C-A92B-25C452A2FF71}" type="sibTrans" cxnId="{77D53897-200C-45B2-9BA3-D6CFCFB3F75A}">
      <dgm:prSet/>
      <dgm:spPr/>
      <dgm:t>
        <a:bodyPr/>
        <a:lstStyle/>
        <a:p>
          <a:pPr algn="l"/>
          <a:endParaRPr lang="en-GB"/>
        </a:p>
      </dgm:t>
    </dgm:pt>
    <dgm:pt modelId="{BFDCC7A9-3F46-40A6-9C34-A18E5C9B47E9}">
      <dgm:prSet custT="1"/>
      <dgm:spPr/>
      <dgm:t>
        <a:bodyPr/>
        <a:lstStyle/>
        <a:p>
          <a:pPr algn="l"/>
          <a:r>
            <a:rPr lang="it-IT" altLang="en-US" sz="2000" dirty="0" smtClean="0">
              <a:ea typeface="+mn-ea"/>
              <a:cs typeface="+mn-cs"/>
            </a:rPr>
            <a:t>Job loss</a:t>
          </a:r>
          <a:endParaRPr lang="it-IT" altLang="en-US" sz="2000" dirty="0">
            <a:ea typeface="+mn-ea"/>
            <a:cs typeface="+mn-cs"/>
          </a:endParaRPr>
        </a:p>
      </dgm:t>
    </dgm:pt>
    <dgm:pt modelId="{90E6AA7E-0CD5-4681-A7ED-53F47AB1127A}" type="parTrans" cxnId="{07AA54D2-34E2-4603-BE6D-997808C36058}">
      <dgm:prSet/>
      <dgm:spPr/>
      <dgm:t>
        <a:bodyPr/>
        <a:lstStyle/>
        <a:p>
          <a:endParaRPr lang="en-GB"/>
        </a:p>
      </dgm:t>
    </dgm:pt>
    <dgm:pt modelId="{92679F0D-E710-4471-97DE-9A9D8A3E8AC5}" type="sibTrans" cxnId="{07AA54D2-34E2-4603-BE6D-997808C36058}">
      <dgm:prSet/>
      <dgm:spPr/>
      <dgm:t>
        <a:bodyPr/>
        <a:lstStyle/>
        <a:p>
          <a:endParaRPr lang="en-GB"/>
        </a:p>
      </dgm:t>
    </dgm:pt>
    <dgm:pt modelId="{A31C67C1-F4B7-4DAD-AE93-FB11EDB0CBBE}" type="pres">
      <dgm:prSet presAssocID="{A3AA1D71-BB1D-43D7-87A9-D28F5D80EAB9}" presName="Name0" presStyleCnt="0">
        <dgm:presLayoutVars>
          <dgm:dir/>
          <dgm:animLvl val="lvl"/>
          <dgm:resizeHandles val="exact"/>
        </dgm:presLayoutVars>
      </dgm:prSet>
      <dgm:spPr/>
      <dgm:t>
        <a:bodyPr/>
        <a:lstStyle/>
        <a:p>
          <a:endParaRPr lang="en-GB"/>
        </a:p>
      </dgm:t>
    </dgm:pt>
    <dgm:pt modelId="{3ECC22C3-CFBB-41C1-81F9-196349569989}" type="pres">
      <dgm:prSet presAssocID="{F57F71BC-B22B-43B7-BD65-9471F83610DE}" presName="linNode" presStyleCnt="0"/>
      <dgm:spPr/>
    </dgm:pt>
    <dgm:pt modelId="{33CD2DA4-9EE6-467F-A7A2-58A67A65D71D}" type="pres">
      <dgm:prSet presAssocID="{F57F71BC-B22B-43B7-BD65-9471F83610DE}" presName="parentText" presStyleLbl="node1" presStyleIdx="0" presStyleCnt="3">
        <dgm:presLayoutVars>
          <dgm:chMax val="1"/>
          <dgm:bulletEnabled val="1"/>
        </dgm:presLayoutVars>
      </dgm:prSet>
      <dgm:spPr/>
      <dgm:t>
        <a:bodyPr/>
        <a:lstStyle/>
        <a:p>
          <a:endParaRPr lang="en-GB"/>
        </a:p>
      </dgm:t>
    </dgm:pt>
    <dgm:pt modelId="{39233BA0-13B7-4A2B-8D2F-E6F0761AF7FF}" type="pres">
      <dgm:prSet presAssocID="{F57F71BC-B22B-43B7-BD65-9471F83610DE}" presName="descendantText" presStyleLbl="alignAccFollowNode1" presStyleIdx="0" presStyleCnt="3" custScaleY="125651">
        <dgm:presLayoutVars>
          <dgm:bulletEnabled val="1"/>
        </dgm:presLayoutVars>
      </dgm:prSet>
      <dgm:spPr/>
      <dgm:t>
        <a:bodyPr/>
        <a:lstStyle/>
        <a:p>
          <a:endParaRPr lang="en-GB"/>
        </a:p>
      </dgm:t>
    </dgm:pt>
    <dgm:pt modelId="{58B01A8D-BCEF-4014-BA8D-9A176D3B9F44}" type="pres">
      <dgm:prSet presAssocID="{BCBDE386-EC01-4DCA-9111-68A5B6C59D03}" presName="sp" presStyleCnt="0"/>
      <dgm:spPr/>
    </dgm:pt>
    <dgm:pt modelId="{C4695AF6-0921-4CCA-893B-B348DD8CA9EE}" type="pres">
      <dgm:prSet presAssocID="{8DCD62E7-1877-46DC-B31B-CAC7E047E698}" presName="linNode" presStyleCnt="0"/>
      <dgm:spPr/>
    </dgm:pt>
    <dgm:pt modelId="{193DB6A1-ED9A-46AD-88CC-CB5434484677}" type="pres">
      <dgm:prSet presAssocID="{8DCD62E7-1877-46DC-B31B-CAC7E047E698}" presName="parentText" presStyleLbl="node1" presStyleIdx="1" presStyleCnt="3">
        <dgm:presLayoutVars>
          <dgm:chMax val="1"/>
          <dgm:bulletEnabled val="1"/>
        </dgm:presLayoutVars>
      </dgm:prSet>
      <dgm:spPr/>
      <dgm:t>
        <a:bodyPr/>
        <a:lstStyle/>
        <a:p>
          <a:endParaRPr lang="en-GB"/>
        </a:p>
      </dgm:t>
    </dgm:pt>
    <dgm:pt modelId="{F1805642-A867-4E7A-8C53-B62A7DA8C7C7}" type="pres">
      <dgm:prSet presAssocID="{8DCD62E7-1877-46DC-B31B-CAC7E047E698}" presName="descendantText" presStyleLbl="alignAccFollowNode1" presStyleIdx="1" presStyleCnt="3">
        <dgm:presLayoutVars>
          <dgm:bulletEnabled val="1"/>
        </dgm:presLayoutVars>
      </dgm:prSet>
      <dgm:spPr/>
      <dgm:t>
        <a:bodyPr/>
        <a:lstStyle/>
        <a:p>
          <a:endParaRPr lang="en-GB"/>
        </a:p>
      </dgm:t>
    </dgm:pt>
    <dgm:pt modelId="{9AF19729-18DD-4F82-8B46-E5A0E3273459}" type="pres">
      <dgm:prSet presAssocID="{5C444797-1497-4B87-BABF-EB820781A9D2}" presName="sp" presStyleCnt="0"/>
      <dgm:spPr/>
    </dgm:pt>
    <dgm:pt modelId="{3DF73A86-219E-47F0-AE7A-6F653747C5ED}" type="pres">
      <dgm:prSet presAssocID="{B44BD6E8-80BD-4120-8C60-118B199DE87B}" presName="linNode" presStyleCnt="0"/>
      <dgm:spPr/>
    </dgm:pt>
    <dgm:pt modelId="{05E656FB-B177-4DD8-92C9-9EF0CA18395A}" type="pres">
      <dgm:prSet presAssocID="{B44BD6E8-80BD-4120-8C60-118B199DE87B}" presName="parentText" presStyleLbl="node1" presStyleIdx="2" presStyleCnt="3">
        <dgm:presLayoutVars>
          <dgm:chMax val="1"/>
          <dgm:bulletEnabled val="1"/>
        </dgm:presLayoutVars>
      </dgm:prSet>
      <dgm:spPr/>
      <dgm:t>
        <a:bodyPr/>
        <a:lstStyle/>
        <a:p>
          <a:endParaRPr lang="en-GB"/>
        </a:p>
      </dgm:t>
    </dgm:pt>
    <dgm:pt modelId="{56725997-71C9-433D-AF66-600EE9766562}" type="pres">
      <dgm:prSet presAssocID="{B44BD6E8-80BD-4120-8C60-118B199DE87B}" presName="descendantText" presStyleLbl="alignAccFollowNode1" presStyleIdx="2" presStyleCnt="3" custScaleY="143074">
        <dgm:presLayoutVars>
          <dgm:bulletEnabled val="1"/>
        </dgm:presLayoutVars>
      </dgm:prSet>
      <dgm:spPr/>
      <dgm:t>
        <a:bodyPr/>
        <a:lstStyle/>
        <a:p>
          <a:endParaRPr lang="en-GB"/>
        </a:p>
      </dgm:t>
    </dgm:pt>
  </dgm:ptLst>
  <dgm:cxnLst>
    <dgm:cxn modelId="{7EE90C0F-43D8-49B1-9E0D-3FEBB70E7C2D}" srcId="{A3AA1D71-BB1D-43D7-87A9-D28F5D80EAB9}" destId="{B44BD6E8-80BD-4120-8C60-118B199DE87B}" srcOrd="2" destOrd="0" parTransId="{89FC9346-5E86-4BD6-BC8B-80D1A42A23E8}" sibTransId="{D5C4B756-5EB8-4AAE-ACE1-A08BA1F3B1E6}"/>
    <dgm:cxn modelId="{2D72B663-D6E0-4786-B026-A5529503A402}" srcId="{F57F71BC-B22B-43B7-BD65-9471F83610DE}" destId="{520449AD-21FC-444F-93C1-5C98488C4913}" srcOrd="2" destOrd="0" parTransId="{32B84124-5D3D-45F7-9A12-0CB4BF6C4DED}" sibTransId="{17463225-04FE-4972-A35E-1BA3927B36D7}"/>
    <dgm:cxn modelId="{102ADFC4-7A57-4BCB-97F5-1EE653635144}" srcId="{8DCD62E7-1877-46DC-B31B-CAC7E047E698}" destId="{A601B59F-8D53-4EEB-AD94-CFD7CF549B5A}" srcOrd="1" destOrd="0" parTransId="{7EE0A7E8-FE9B-47D4-9DC0-D08BCA153364}" sibTransId="{5C824E0B-520F-4A56-A800-81ACBCFB7169}"/>
    <dgm:cxn modelId="{33D7D368-20B0-4780-A692-92211725A932}" srcId="{B44BD6E8-80BD-4120-8C60-118B199DE87B}" destId="{61F7C1F3-0A89-4682-A0A5-E78B4B21D33E}" srcOrd="1" destOrd="0" parTransId="{EA227DCD-A11A-4349-8A4C-B4B80FA8BF56}" sibTransId="{7BE6383D-91AC-40DD-88EF-E55E7833A364}"/>
    <dgm:cxn modelId="{82D53C65-2A9A-4A8E-BC81-5EEEFAEA42AD}" type="presOf" srcId="{61F7C1F3-0A89-4682-A0A5-E78B4B21D33E}" destId="{56725997-71C9-433D-AF66-600EE9766562}" srcOrd="0" destOrd="1" presId="urn:microsoft.com/office/officeart/2005/8/layout/vList5"/>
    <dgm:cxn modelId="{AFFC7AD7-6354-4310-BA63-392421E8037B}" type="presOf" srcId="{B548CE91-43EB-4425-AFD3-52DAA70EAC02}" destId="{39233BA0-13B7-4A2B-8D2F-E6F0761AF7FF}" srcOrd="0" destOrd="0" presId="urn:microsoft.com/office/officeart/2005/8/layout/vList5"/>
    <dgm:cxn modelId="{CAB91CD4-47E6-4B02-B1BD-459823995990}" srcId="{F57F71BC-B22B-43B7-BD65-9471F83610DE}" destId="{63A0CD1F-0F87-42E1-9403-E5C502746ECE}" srcOrd="1" destOrd="0" parTransId="{1ABE0A20-A37D-4E42-9B05-F8AB1B8A2D8C}" sibTransId="{BA77573B-68BC-43B8-B834-7C8688FDCA51}"/>
    <dgm:cxn modelId="{0699B2EB-516D-491F-8FB6-32D238BDECE8}" srcId="{A3AA1D71-BB1D-43D7-87A9-D28F5D80EAB9}" destId="{8DCD62E7-1877-46DC-B31B-CAC7E047E698}" srcOrd="1" destOrd="0" parTransId="{821109DA-DE08-409D-9B9C-669885AF076E}" sibTransId="{5C444797-1497-4B87-BABF-EB820781A9D2}"/>
    <dgm:cxn modelId="{53AD7A0E-988C-44BE-B014-B49E42150835}" type="presOf" srcId="{A3AA1D71-BB1D-43D7-87A9-D28F5D80EAB9}" destId="{A31C67C1-F4B7-4DAD-AE93-FB11EDB0CBBE}" srcOrd="0" destOrd="0" presId="urn:microsoft.com/office/officeart/2005/8/layout/vList5"/>
    <dgm:cxn modelId="{422B9C7C-19C1-48AB-BDAF-92CF6660DE14}" type="presOf" srcId="{F57F71BC-B22B-43B7-BD65-9471F83610DE}" destId="{33CD2DA4-9EE6-467F-A7A2-58A67A65D71D}" srcOrd="0" destOrd="0" presId="urn:microsoft.com/office/officeart/2005/8/layout/vList5"/>
    <dgm:cxn modelId="{07AA54D2-34E2-4603-BE6D-997808C36058}" srcId="{F57F71BC-B22B-43B7-BD65-9471F83610DE}" destId="{BFDCC7A9-3F46-40A6-9C34-A18E5C9B47E9}" srcOrd="3" destOrd="0" parTransId="{90E6AA7E-0CD5-4681-A7ED-53F47AB1127A}" sibTransId="{92679F0D-E710-4471-97DE-9A9D8A3E8AC5}"/>
    <dgm:cxn modelId="{3F9ED2B8-BBDA-4155-949E-2781E1B7B5E1}" srcId="{B44BD6E8-80BD-4120-8C60-118B199DE87B}" destId="{ACCD33FD-B703-4FDA-AC2E-09E4EA479BEB}" srcOrd="0" destOrd="0" parTransId="{1B9FC08C-C1BF-46D2-B6B3-CD4F113EBFDF}" sibTransId="{E90235DA-FB40-4544-9B94-1D25D792F262}"/>
    <dgm:cxn modelId="{B8DD2DE3-42A3-4B3A-B137-1C9D2DEEDE51}" srcId="{B44BD6E8-80BD-4120-8C60-118B199DE87B}" destId="{391A4AA6-C8C4-4C25-994D-090DB001D87D}" srcOrd="2" destOrd="0" parTransId="{E7446FD0-07EF-4640-8F19-19A8C1F61907}" sibTransId="{E2EC4B55-2B3B-45C0-A02D-CADFA3C6A1EA}"/>
    <dgm:cxn modelId="{765B64C8-D891-4005-A045-2A55B469E6F3}" type="presOf" srcId="{391A4AA6-C8C4-4C25-994D-090DB001D87D}" destId="{56725997-71C9-433D-AF66-600EE9766562}" srcOrd="0" destOrd="2" presId="urn:microsoft.com/office/officeart/2005/8/layout/vList5"/>
    <dgm:cxn modelId="{9395BE7B-02AF-417E-AC9A-327192BAE40D}" type="presOf" srcId="{ACCD33FD-B703-4FDA-AC2E-09E4EA479BEB}" destId="{56725997-71C9-433D-AF66-600EE9766562}" srcOrd="0" destOrd="0" presId="urn:microsoft.com/office/officeart/2005/8/layout/vList5"/>
    <dgm:cxn modelId="{8F0896BD-CEEA-4122-8271-1B2CF6FABCAA}" type="presOf" srcId="{A29429C2-F5E4-4E1A-B703-239AEB4EB79C}" destId="{56725997-71C9-433D-AF66-600EE9766562}" srcOrd="0" destOrd="3" presId="urn:microsoft.com/office/officeart/2005/8/layout/vList5"/>
    <dgm:cxn modelId="{77D53897-200C-45B2-9BA3-D6CFCFB3F75A}" srcId="{B44BD6E8-80BD-4120-8C60-118B199DE87B}" destId="{A29429C2-F5E4-4E1A-B703-239AEB4EB79C}" srcOrd="3" destOrd="0" parTransId="{E771FCCA-8A76-4DE1-AB36-6964CF12A515}" sibTransId="{83E466E0-EB21-405C-A92B-25C452A2FF71}"/>
    <dgm:cxn modelId="{9E5C6051-515D-4E0D-8E45-270457E5C0FA}" type="presOf" srcId="{BFDCC7A9-3F46-40A6-9C34-A18E5C9B47E9}" destId="{39233BA0-13B7-4A2B-8D2F-E6F0761AF7FF}" srcOrd="0" destOrd="3" presId="urn:microsoft.com/office/officeart/2005/8/layout/vList5"/>
    <dgm:cxn modelId="{4A6C41E7-298B-442C-9311-F603CE812C6B}" srcId="{8DCD62E7-1877-46DC-B31B-CAC7E047E698}" destId="{6300F603-86D9-4584-B806-60CE4898CE6D}" srcOrd="0" destOrd="0" parTransId="{A224FEC2-A874-4FCC-8F4B-E7FD0A32C299}" sibTransId="{959E3B63-3C02-4346-914D-B092AA2137A1}"/>
    <dgm:cxn modelId="{6ED41841-64C4-4BC3-BC36-2B78E6F0D623}" type="presOf" srcId="{63A0CD1F-0F87-42E1-9403-E5C502746ECE}" destId="{39233BA0-13B7-4A2B-8D2F-E6F0761AF7FF}" srcOrd="0" destOrd="1" presId="urn:microsoft.com/office/officeart/2005/8/layout/vList5"/>
    <dgm:cxn modelId="{9FC8775F-CD8A-414F-BB98-C58DF14FD4B2}" srcId="{F57F71BC-B22B-43B7-BD65-9471F83610DE}" destId="{B548CE91-43EB-4425-AFD3-52DAA70EAC02}" srcOrd="0" destOrd="0" parTransId="{332C8C33-694F-493D-A81C-1D90724876D7}" sibTransId="{B81B9105-9241-4498-AB71-A6F5499A0424}"/>
    <dgm:cxn modelId="{D8739FF3-B18B-4F6D-8991-30E2EDFB7398}" srcId="{A3AA1D71-BB1D-43D7-87A9-D28F5D80EAB9}" destId="{F57F71BC-B22B-43B7-BD65-9471F83610DE}" srcOrd="0" destOrd="0" parTransId="{FAFFF3DB-BC4F-4DDB-A7FA-EC7EE050FAF0}" sibTransId="{BCBDE386-EC01-4DCA-9111-68A5B6C59D03}"/>
    <dgm:cxn modelId="{69764ACD-D3CC-4FC8-A8E1-5EFD2F555D10}" type="presOf" srcId="{8DCD62E7-1877-46DC-B31B-CAC7E047E698}" destId="{193DB6A1-ED9A-46AD-88CC-CB5434484677}" srcOrd="0" destOrd="0" presId="urn:microsoft.com/office/officeart/2005/8/layout/vList5"/>
    <dgm:cxn modelId="{2B8F2461-DD76-45CC-9291-26A17207BC50}" type="presOf" srcId="{B44BD6E8-80BD-4120-8C60-118B199DE87B}" destId="{05E656FB-B177-4DD8-92C9-9EF0CA18395A}" srcOrd="0" destOrd="0" presId="urn:microsoft.com/office/officeart/2005/8/layout/vList5"/>
    <dgm:cxn modelId="{5526BF59-C32E-4129-852C-1F65FF0F55D1}" type="presOf" srcId="{520449AD-21FC-444F-93C1-5C98488C4913}" destId="{39233BA0-13B7-4A2B-8D2F-E6F0761AF7FF}" srcOrd="0" destOrd="2" presId="urn:microsoft.com/office/officeart/2005/8/layout/vList5"/>
    <dgm:cxn modelId="{EFC4155C-4E83-4108-A2D4-04D512D3272A}" type="presOf" srcId="{6300F603-86D9-4584-B806-60CE4898CE6D}" destId="{F1805642-A867-4E7A-8C53-B62A7DA8C7C7}" srcOrd="0" destOrd="0" presId="urn:microsoft.com/office/officeart/2005/8/layout/vList5"/>
    <dgm:cxn modelId="{BD4C4A14-5C01-4C33-B1FD-0084D94615CF}" type="presOf" srcId="{A601B59F-8D53-4EEB-AD94-CFD7CF549B5A}" destId="{F1805642-A867-4E7A-8C53-B62A7DA8C7C7}" srcOrd="0" destOrd="1" presId="urn:microsoft.com/office/officeart/2005/8/layout/vList5"/>
    <dgm:cxn modelId="{64646574-F4B2-44AD-95B0-03B618C07425}" type="presParOf" srcId="{A31C67C1-F4B7-4DAD-AE93-FB11EDB0CBBE}" destId="{3ECC22C3-CFBB-41C1-81F9-196349569989}" srcOrd="0" destOrd="0" presId="urn:microsoft.com/office/officeart/2005/8/layout/vList5"/>
    <dgm:cxn modelId="{D3AFF460-2E6D-489F-98D5-F40094CFC4D7}" type="presParOf" srcId="{3ECC22C3-CFBB-41C1-81F9-196349569989}" destId="{33CD2DA4-9EE6-467F-A7A2-58A67A65D71D}" srcOrd="0" destOrd="0" presId="urn:microsoft.com/office/officeart/2005/8/layout/vList5"/>
    <dgm:cxn modelId="{CBC0DFFD-9B99-45CB-8782-924EFFB6B947}" type="presParOf" srcId="{3ECC22C3-CFBB-41C1-81F9-196349569989}" destId="{39233BA0-13B7-4A2B-8D2F-E6F0761AF7FF}" srcOrd="1" destOrd="0" presId="urn:microsoft.com/office/officeart/2005/8/layout/vList5"/>
    <dgm:cxn modelId="{BE52F365-9503-4E44-8547-41DD44E1528E}" type="presParOf" srcId="{A31C67C1-F4B7-4DAD-AE93-FB11EDB0CBBE}" destId="{58B01A8D-BCEF-4014-BA8D-9A176D3B9F44}" srcOrd="1" destOrd="0" presId="urn:microsoft.com/office/officeart/2005/8/layout/vList5"/>
    <dgm:cxn modelId="{17548FE6-D705-4122-B154-AE484EC22E84}" type="presParOf" srcId="{A31C67C1-F4B7-4DAD-AE93-FB11EDB0CBBE}" destId="{C4695AF6-0921-4CCA-893B-B348DD8CA9EE}" srcOrd="2" destOrd="0" presId="urn:microsoft.com/office/officeart/2005/8/layout/vList5"/>
    <dgm:cxn modelId="{8417F6E1-14EC-4965-A7AF-B7601BFB24E4}" type="presParOf" srcId="{C4695AF6-0921-4CCA-893B-B348DD8CA9EE}" destId="{193DB6A1-ED9A-46AD-88CC-CB5434484677}" srcOrd="0" destOrd="0" presId="urn:microsoft.com/office/officeart/2005/8/layout/vList5"/>
    <dgm:cxn modelId="{273116D9-7225-442B-8B8B-D65B7CD5C0DB}" type="presParOf" srcId="{C4695AF6-0921-4CCA-893B-B348DD8CA9EE}" destId="{F1805642-A867-4E7A-8C53-B62A7DA8C7C7}" srcOrd="1" destOrd="0" presId="urn:microsoft.com/office/officeart/2005/8/layout/vList5"/>
    <dgm:cxn modelId="{A053E03F-900A-47A8-A965-35E344B8764A}" type="presParOf" srcId="{A31C67C1-F4B7-4DAD-AE93-FB11EDB0CBBE}" destId="{9AF19729-18DD-4F82-8B46-E5A0E3273459}" srcOrd="3" destOrd="0" presId="urn:microsoft.com/office/officeart/2005/8/layout/vList5"/>
    <dgm:cxn modelId="{A1769527-562E-40E2-A01A-230736330E23}" type="presParOf" srcId="{A31C67C1-F4B7-4DAD-AE93-FB11EDB0CBBE}" destId="{3DF73A86-219E-47F0-AE7A-6F653747C5ED}" srcOrd="4" destOrd="0" presId="urn:microsoft.com/office/officeart/2005/8/layout/vList5"/>
    <dgm:cxn modelId="{00BC3941-761C-40A6-BDAF-1C95CA19FE2B}" type="presParOf" srcId="{3DF73A86-219E-47F0-AE7A-6F653747C5ED}" destId="{05E656FB-B177-4DD8-92C9-9EF0CA18395A}" srcOrd="0" destOrd="0" presId="urn:microsoft.com/office/officeart/2005/8/layout/vList5"/>
    <dgm:cxn modelId="{64D86FE9-F584-477C-9DF2-1C17F79D6B19}" type="presParOf" srcId="{3DF73A86-219E-47F0-AE7A-6F653747C5ED}" destId="{56725997-71C9-433D-AF66-600EE976656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BD4EC9B-3CA6-43DE-943A-A28382C599D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5E8F76A5-1AC8-4060-BC7C-40D22A1960F9}">
      <dgm:prSet phldrT="[Text]"/>
      <dgm:spPr/>
      <dgm:t>
        <a:bodyPr/>
        <a:lstStyle/>
        <a:p>
          <a:r>
            <a:rPr lang="it-IT" altLang="en-US" b="1" dirty="0" smtClean="0">
              <a:solidFill>
                <a:srgbClr val="00B0F0"/>
              </a:solidFill>
              <a:latin typeface="Calibri" panose="020F0502020204030204" pitchFamily="34" charset="0"/>
              <a:cs typeface="Times New Roman" charset="0"/>
            </a:rPr>
            <a:t>Policies</a:t>
          </a:r>
          <a:endParaRPr lang="en-GB" dirty="0"/>
        </a:p>
      </dgm:t>
    </dgm:pt>
    <dgm:pt modelId="{B3F84816-13A3-4B05-AA12-A3580CC0D089}" type="parTrans" cxnId="{B10A7E4D-43B3-41D6-9111-0EC214B5D997}">
      <dgm:prSet/>
      <dgm:spPr/>
      <dgm:t>
        <a:bodyPr/>
        <a:lstStyle/>
        <a:p>
          <a:endParaRPr lang="en-GB"/>
        </a:p>
      </dgm:t>
    </dgm:pt>
    <dgm:pt modelId="{3724FE95-847E-4DCD-AB11-FAAAC9169143}" type="sibTrans" cxnId="{B10A7E4D-43B3-41D6-9111-0EC214B5D997}">
      <dgm:prSet/>
      <dgm:spPr/>
      <dgm:t>
        <a:bodyPr/>
        <a:lstStyle/>
        <a:p>
          <a:endParaRPr lang="en-GB"/>
        </a:p>
      </dgm:t>
    </dgm:pt>
    <dgm:pt modelId="{A7760C8A-B03B-432F-A046-2E5D532CE638}">
      <dgm:prSet phldrT="[Text]" custT="1"/>
      <dgm:spPr/>
      <dgm:t>
        <a:bodyPr/>
        <a:lstStyle/>
        <a:p>
          <a:r>
            <a:rPr lang="it-IT" altLang="en-US" sz="1600" b="1" dirty="0" smtClean="0">
              <a:solidFill>
                <a:srgbClr val="00B0F0"/>
              </a:solidFill>
              <a:latin typeface="Calibri" panose="020F0502020204030204" pitchFamily="34" charset="0"/>
              <a:cs typeface="Times New Roman" charset="0"/>
            </a:rPr>
            <a:t>of National government</a:t>
          </a:r>
          <a:endParaRPr lang="en-GB" sz="1600" dirty="0"/>
        </a:p>
      </dgm:t>
    </dgm:pt>
    <dgm:pt modelId="{22C32295-33E7-474F-A7FB-C68CCD1872A4}" type="parTrans" cxnId="{CD62C5D7-F501-44AC-92FA-BC22B506A31B}">
      <dgm:prSet/>
      <dgm:spPr/>
      <dgm:t>
        <a:bodyPr/>
        <a:lstStyle/>
        <a:p>
          <a:endParaRPr lang="en-GB"/>
        </a:p>
      </dgm:t>
    </dgm:pt>
    <dgm:pt modelId="{7B9F3B3D-6E86-40A5-AD09-270EB5305708}" type="sibTrans" cxnId="{CD62C5D7-F501-44AC-92FA-BC22B506A31B}">
      <dgm:prSet/>
      <dgm:spPr/>
      <dgm:t>
        <a:bodyPr/>
        <a:lstStyle/>
        <a:p>
          <a:endParaRPr lang="en-GB"/>
        </a:p>
      </dgm:t>
    </dgm:pt>
    <dgm:pt modelId="{509C0BC6-B15F-496B-BDF1-BF39C48E2226}">
      <dgm:prSet phldrT="[Text]"/>
      <dgm:spPr/>
      <dgm:t>
        <a:bodyPr/>
        <a:lstStyle/>
        <a:p>
          <a:r>
            <a:rPr lang="it-IT" altLang="en-US" b="1" dirty="0" smtClean="0">
              <a:solidFill>
                <a:srgbClr val="FF0000"/>
              </a:solidFill>
              <a:latin typeface="Calibri" panose="020F0502020204030204" pitchFamily="34" charset="0"/>
              <a:cs typeface="Times New Roman" charset="0"/>
            </a:rPr>
            <a:t>Institutions</a:t>
          </a:r>
          <a:endParaRPr lang="en-GB" dirty="0"/>
        </a:p>
      </dgm:t>
    </dgm:pt>
    <dgm:pt modelId="{770C4D53-633A-4068-A637-1D1620791EF4}" type="parTrans" cxnId="{7BBFF15F-2553-4C7A-9B97-3AD3D8BFD888}">
      <dgm:prSet/>
      <dgm:spPr/>
      <dgm:t>
        <a:bodyPr/>
        <a:lstStyle/>
        <a:p>
          <a:endParaRPr lang="en-GB"/>
        </a:p>
      </dgm:t>
    </dgm:pt>
    <dgm:pt modelId="{845186B5-5D1F-4A21-ABFC-8A820297EEB0}" type="sibTrans" cxnId="{7BBFF15F-2553-4C7A-9B97-3AD3D8BFD888}">
      <dgm:prSet/>
      <dgm:spPr/>
      <dgm:t>
        <a:bodyPr/>
        <a:lstStyle/>
        <a:p>
          <a:endParaRPr lang="en-GB"/>
        </a:p>
      </dgm:t>
    </dgm:pt>
    <dgm:pt modelId="{C288F5DC-AE4B-4F43-AF74-0D57CF3DC484}">
      <dgm:prSet phldrT="[Text]" custT="1"/>
      <dgm:spPr/>
      <dgm:t>
        <a:bodyPr/>
        <a:lstStyle/>
        <a:p>
          <a:r>
            <a:rPr lang="it-IT" altLang="en-US" sz="1600" b="1" dirty="0" smtClean="0">
              <a:solidFill>
                <a:srgbClr val="FF0000"/>
              </a:solidFill>
              <a:latin typeface="Calibri" panose="020F0502020204030204" pitchFamily="34" charset="0"/>
              <a:cs typeface="Times New Roman" charset="0"/>
            </a:rPr>
            <a:t>Implementing agencies</a:t>
          </a:r>
          <a:endParaRPr lang="en-GB" sz="1600" dirty="0"/>
        </a:p>
      </dgm:t>
    </dgm:pt>
    <dgm:pt modelId="{3011A340-8F23-4439-B076-10D68FDA7D5A}" type="parTrans" cxnId="{7A3985FD-10D1-413B-88A4-BB99D3B1F318}">
      <dgm:prSet/>
      <dgm:spPr/>
      <dgm:t>
        <a:bodyPr/>
        <a:lstStyle/>
        <a:p>
          <a:endParaRPr lang="en-GB"/>
        </a:p>
      </dgm:t>
    </dgm:pt>
    <dgm:pt modelId="{28FA6562-8432-4274-BB57-7DDEF77E56F4}" type="sibTrans" cxnId="{7A3985FD-10D1-413B-88A4-BB99D3B1F318}">
      <dgm:prSet/>
      <dgm:spPr/>
      <dgm:t>
        <a:bodyPr/>
        <a:lstStyle/>
        <a:p>
          <a:endParaRPr lang="en-GB"/>
        </a:p>
      </dgm:t>
    </dgm:pt>
    <dgm:pt modelId="{7D3DA41C-F4E9-42F1-94BE-7FFBEF46B0AB}">
      <dgm:prSet phldrT="[Text]"/>
      <dgm:spPr/>
      <dgm:t>
        <a:bodyPr/>
        <a:lstStyle/>
        <a:p>
          <a:r>
            <a:rPr lang="it-IT" altLang="en-US" b="1" dirty="0" smtClean="0">
              <a:solidFill>
                <a:srgbClr val="00B050"/>
              </a:solidFill>
              <a:latin typeface="Calibri" panose="020F0502020204030204" pitchFamily="34" charset="0"/>
              <a:cs typeface="Times New Roman" charset="0"/>
            </a:rPr>
            <a:t>Processes</a:t>
          </a:r>
          <a:endParaRPr lang="en-GB" dirty="0"/>
        </a:p>
      </dgm:t>
    </dgm:pt>
    <dgm:pt modelId="{1E2562C2-7054-4427-A727-BA90ABB49CE5}" type="parTrans" cxnId="{DA29316C-90B0-4907-B5A9-C0DBA22CBBF3}">
      <dgm:prSet/>
      <dgm:spPr/>
      <dgm:t>
        <a:bodyPr/>
        <a:lstStyle/>
        <a:p>
          <a:endParaRPr lang="en-GB"/>
        </a:p>
      </dgm:t>
    </dgm:pt>
    <dgm:pt modelId="{F6CB2487-1C1A-442A-89A5-FC09F7C6E119}" type="sibTrans" cxnId="{DA29316C-90B0-4907-B5A9-C0DBA22CBBF3}">
      <dgm:prSet/>
      <dgm:spPr/>
      <dgm:t>
        <a:bodyPr/>
        <a:lstStyle/>
        <a:p>
          <a:endParaRPr lang="en-GB"/>
        </a:p>
      </dgm:t>
    </dgm:pt>
    <dgm:pt modelId="{4D896915-0905-432D-828A-80EF8EFBD00F}">
      <dgm:prSet phldrT="[Text]" custT="1"/>
      <dgm:spPr/>
      <dgm:t>
        <a:bodyPr/>
        <a:lstStyle/>
        <a:p>
          <a:r>
            <a:rPr lang="it-IT" altLang="en-US" sz="1600" b="1" dirty="0" smtClean="0">
              <a:solidFill>
                <a:srgbClr val="00B050"/>
              </a:solidFill>
              <a:latin typeface="Calibri" panose="020F0502020204030204" pitchFamily="34" charset="0"/>
              <a:cs typeface="Times New Roman" charset="0"/>
            </a:rPr>
            <a:t>the unwritten “rules of the game”</a:t>
          </a:r>
          <a:endParaRPr lang="en-GB" sz="1600" dirty="0"/>
        </a:p>
      </dgm:t>
    </dgm:pt>
    <dgm:pt modelId="{BCB5051A-CCA2-4E8B-807E-2DC002AF04C5}" type="parTrans" cxnId="{5313CCA1-A9DF-4E4E-90C8-1ACDBC14F35A}">
      <dgm:prSet/>
      <dgm:spPr/>
      <dgm:t>
        <a:bodyPr/>
        <a:lstStyle/>
        <a:p>
          <a:endParaRPr lang="en-GB"/>
        </a:p>
      </dgm:t>
    </dgm:pt>
    <dgm:pt modelId="{6BC6DDFD-6857-4B49-A507-1E987FAC986E}" type="sibTrans" cxnId="{5313CCA1-A9DF-4E4E-90C8-1ACDBC14F35A}">
      <dgm:prSet/>
      <dgm:spPr/>
      <dgm:t>
        <a:bodyPr/>
        <a:lstStyle/>
        <a:p>
          <a:endParaRPr lang="en-GB"/>
        </a:p>
      </dgm:t>
    </dgm:pt>
    <dgm:pt modelId="{2B5FA9FE-B72A-4C8A-AF17-1E9636F5A128}">
      <dgm:prSet custT="1"/>
      <dgm:spPr/>
      <dgm:t>
        <a:bodyPr/>
        <a:lstStyle/>
        <a:p>
          <a:r>
            <a:rPr lang="it-IT" altLang="en-US" sz="1600" b="1" dirty="0" smtClean="0">
              <a:solidFill>
                <a:srgbClr val="00B0F0"/>
              </a:solidFill>
              <a:latin typeface="Calibri" panose="020F0502020204030204" pitchFamily="34" charset="0"/>
              <a:cs typeface="Times New Roman" charset="0"/>
            </a:rPr>
            <a:t>of different SPHERES of government</a:t>
          </a:r>
          <a:endParaRPr lang="it-IT" altLang="en-US" sz="1600" b="1" dirty="0">
            <a:solidFill>
              <a:srgbClr val="00B0F0"/>
            </a:solidFill>
            <a:latin typeface="Calibri" panose="020F0502020204030204" pitchFamily="34" charset="0"/>
            <a:cs typeface="Times New Roman" charset="0"/>
          </a:endParaRPr>
        </a:p>
      </dgm:t>
    </dgm:pt>
    <dgm:pt modelId="{7DD6EDAF-3512-48E9-B678-B06E8EF72BA1}" type="parTrans" cxnId="{E1EC0EEC-671A-4ECD-AEB8-3E02E30BD101}">
      <dgm:prSet/>
      <dgm:spPr/>
      <dgm:t>
        <a:bodyPr/>
        <a:lstStyle/>
        <a:p>
          <a:endParaRPr lang="en-GB"/>
        </a:p>
      </dgm:t>
    </dgm:pt>
    <dgm:pt modelId="{614EE3BA-B6E5-43B3-9FD4-E55B199E8778}" type="sibTrans" cxnId="{E1EC0EEC-671A-4ECD-AEB8-3E02E30BD101}">
      <dgm:prSet/>
      <dgm:spPr/>
      <dgm:t>
        <a:bodyPr/>
        <a:lstStyle/>
        <a:p>
          <a:endParaRPr lang="en-GB"/>
        </a:p>
      </dgm:t>
    </dgm:pt>
    <dgm:pt modelId="{B031BCEA-6AE9-439A-966C-9FD9A828AD02}">
      <dgm:prSet custT="1"/>
      <dgm:spPr/>
      <dgm:t>
        <a:bodyPr/>
        <a:lstStyle/>
        <a:p>
          <a:r>
            <a:rPr lang="it-IT" altLang="en-US" sz="1600" b="1" dirty="0" smtClean="0">
              <a:solidFill>
                <a:srgbClr val="00B0F0"/>
              </a:solidFill>
              <a:latin typeface="Calibri" panose="020F0502020204030204" pitchFamily="34" charset="0"/>
              <a:cs typeface="Times New Roman" charset="0"/>
            </a:rPr>
            <a:t>of NPOs</a:t>
          </a:r>
          <a:endParaRPr lang="it-IT" altLang="en-US" sz="1600" b="1" dirty="0">
            <a:solidFill>
              <a:srgbClr val="00B0F0"/>
            </a:solidFill>
            <a:latin typeface="Calibri" panose="020F0502020204030204" pitchFamily="34" charset="0"/>
            <a:cs typeface="Times New Roman" charset="0"/>
          </a:endParaRPr>
        </a:p>
      </dgm:t>
    </dgm:pt>
    <dgm:pt modelId="{96BF96E8-84EF-45E3-8BD8-3D0776B035E6}" type="parTrans" cxnId="{43D0F499-C2E1-4116-BF90-9929E574FDFE}">
      <dgm:prSet/>
      <dgm:spPr/>
      <dgm:t>
        <a:bodyPr/>
        <a:lstStyle/>
        <a:p>
          <a:endParaRPr lang="en-GB"/>
        </a:p>
      </dgm:t>
    </dgm:pt>
    <dgm:pt modelId="{9E3BAC86-BDA4-4C74-88FF-40E5C83E0697}" type="sibTrans" cxnId="{43D0F499-C2E1-4116-BF90-9929E574FDFE}">
      <dgm:prSet/>
      <dgm:spPr/>
      <dgm:t>
        <a:bodyPr/>
        <a:lstStyle/>
        <a:p>
          <a:endParaRPr lang="en-GB"/>
        </a:p>
      </dgm:t>
    </dgm:pt>
    <dgm:pt modelId="{8F7C7122-B75F-49B7-9582-39BE1CE5A84B}">
      <dgm:prSet custT="1"/>
      <dgm:spPr/>
      <dgm:t>
        <a:bodyPr/>
        <a:lstStyle/>
        <a:p>
          <a:r>
            <a:rPr lang="it-IT" altLang="en-US" sz="1600" b="1" dirty="0" smtClean="0">
              <a:solidFill>
                <a:srgbClr val="00B0F0"/>
              </a:solidFill>
              <a:latin typeface="Calibri" panose="020F0502020204030204" pitchFamily="34" charset="0"/>
              <a:cs typeface="Times New Roman" charset="0"/>
            </a:rPr>
            <a:t>of intenational PARTNER/INVESTOR bodies</a:t>
          </a:r>
          <a:endParaRPr lang="it-IT" altLang="en-US" sz="1600" b="1" dirty="0">
            <a:solidFill>
              <a:srgbClr val="00B0F0"/>
            </a:solidFill>
            <a:latin typeface="Calibri" panose="020F0502020204030204" pitchFamily="34" charset="0"/>
            <a:cs typeface="Times New Roman" charset="0"/>
          </a:endParaRPr>
        </a:p>
      </dgm:t>
    </dgm:pt>
    <dgm:pt modelId="{92DA1A58-6502-43B6-8470-7C067D9458BE}" type="parTrans" cxnId="{7972ECC8-629B-465C-9B7B-C214B710BAEC}">
      <dgm:prSet/>
      <dgm:spPr/>
      <dgm:t>
        <a:bodyPr/>
        <a:lstStyle/>
        <a:p>
          <a:endParaRPr lang="en-GB"/>
        </a:p>
      </dgm:t>
    </dgm:pt>
    <dgm:pt modelId="{44319EA5-2B69-4007-B6FA-E2B019FBBB00}" type="sibTrans" cxnId="{7972ECC8-629B-465C-9B7B-C214B710BAEC}">
      <dgm:prSet/>
      <dgm:spPr/>
      <dgm:t>
        <a:bodyPr/>
        <a:lstStyle/>
        <a:p>
          <a:endParaRPr lang="en-GB"/>
        </a:p>
      </dgm:t>
    </dgm:pt>
    <dgm:pt modelId="{7254FBC9-4748-4E4F-A38D-53158C0CD1F5}">
      <dgm:prSet custT="1"/>
      <dgm:spPr/>
      <dgm:t>
        <a:bodyPr/>
        <a:lstStyle/>
        <a:p>
          <a:r>
            <a:rPr lang="it-IT" altLang="en-US" sz="1600" b="1" dirty="0" smtClean="0">
              <a:solidFill>
                <a:srgbClr val="FF0000"/>
              </a:solidFill>
              <a:latin typeface="Calibri" panose="020F0502020204030204" pitchFamily="34" charset="0"/>
              <a:cs typeface="Times New Roman" charset="0"/>
            </a:rPr>
            <a:t>judicial bodies</a:t>
          </a:r>
          <a:endParaRPr lang="it-IT" altLang="en-US" sz="1600" b="1" dirty="0">
            <a:solidFill>
              <a:srgbClr val="FF0000"/>
            </a:solidFill>
            <a:latin typeface="Calibri" panose="020F0502020204030204" pitchFamily="34" charset="0"/>
            <a:cs typeface="Times New Roman" charset="0"/>
          </a:endParaRPr>
        </a:p>
      </dgm:t>
    </dgm:pt>
    <dgm:pt modelId="{37E9416F-AFD1-4307-BC6D-BA6B3BA99A25}" type="parTrans" cxnId="{72D5E67B-42D2-4F0A-81E0-055CB99F321D}">
      <dgm:prSet/>
      <dgm:spPr/>
      <dgm:t>
        <a:bodyPr/>
        <a:lstStyle/>
        <a:p>
          <a:endParaRPr lang="en-GB"/>
        </a:p>
      </dgm:t>
    </dgm:pt>
    <dgm:pt modelId="{6F408FAF-1FC7-424F-BC62-577384F38209}" type="sibTrans" cxnId="{72D5E67B-42D2-4F0A-81E0-055CB99F321D}">
      <dgm:prSet/>
      <dgm:spPr/>
      <dgm:t>
        <a:bodyPr/>
        <a:lstStyle/>
        <a:p>
          <a:endParaRPr lang="en-GB"/>
        </a:p>
      </dgm:t>
    </dgm:pt>
    <dgm:pt modelId="{AFCE55B2-5B21-41BC-9AB6-FDC35D54F5AE}">
      <dgm:prSet custT="1"/>
      <dgm:spPr/>
      <dgm:t>
        <a:bodyPr/>
        <a:lstStyle/>
        <a:p>
          <a:r>
            <a:rPr lang="it-IT" altLang="en-US" sz="1600" b="1" dirty="0" smtClean="0">
              <a:solidFill>
                <a:srgbClr val="FF0000"/>
              </a:solidFill>
              <a:latin typeface="Calibri" panose="020F0502020204030204" pitchFamily="34" charset="0"/>
              <a:cs typeface="Times New Roman" charset="0"/>
            </a:rPr>
            <a:t>civil society &amp; membership organisations</a:t>
          </a:r>
          <a:endParaRPr lang="it-IT" altLang="en-US" sz="1600" b="1" dirty="0">
            <a:solidFill>
              <a:srgbClr val="FF0000"/>
            </a:solidFill>
            <a:latin typeface="Calibri" panose="020F0502020204030204" pitchFamily="34" charset="0"/>
            <a:cs typeface="Times New Roman" charset="0"/>
          </a:endParaRPr>
        </a:p>
      </dgm:t>
    </dgm:pt>
    <dgm:pt modelId="{A9646E7B-D049-4748-9CA1-81BA4F3B9EEF}" type="parTrans" cxnId="{15D3D72E-313A-49B1-AEF8-044155713A8A}">
      <dgm:prSet/>
      <dgm:spPr/>
      <dgm:t>
        <a:bodyPr/>
        <a:lstStyle/>
        <a:p>
          <a:endParaRPr lang="en-GB"/>
        </a:p>
      </dgm:t>
    </dgm:pt>
    <dgm:pt modelId="{3A69E3A9-50CD-49A8-8E7D-E0222FD61DC8}" type="sibTrans" cxnId="{15D3D72E-313A-49B1-AEF8-044155713A8A}">
      <dgm:prSet/>
      <dgm:spPr/>
      <dgm:t>
        <a:bodyPr/>
        <a:lstStyle/>
        <a:p>
          <a:endParaRPr lang="en-GB"/>
        </a:p>
      </dgm:t>
    </dgm:pt>
    <dgm:pt modelId="{06104B14-C26F-49BC-B63D-7718FAC57B21}">
      <dgm:prSet custT="1"/>
      <dgm:spPr/>
      <dgm:t>
        <a:bodyPr/>
        <a:lstStyle/>
        <a:p>
          <a:r>
            <a:rPr lang="it-IT" altLang="en-US" sz="1600" b="1" dirty="0" smtClean="0">
              <a:solidFill>
                <a:srgbClr val="FF0000"/>
              </a:solidFill>
              <a:latin typeface="Calibri" panose="020F0502020204030204" pitchFamily="34" charset="0"/>
              <a:cs typeface="Times New Roman" charset="0"/>
            </a:rPr>
            <a:t>NPOs</a:t>
          </a:r>
          <a:endParaRPr lang="it-IT" altLang="en-US" sz="1600" b="1" dirty="0">
            <a:solidFill>
              <a:srgbClr val="FF0000"/>
            </a:solidFill>
            <a:latin typeface="Calibri" panose="020F0502020204030204" pitchFamily="34" charset="0"/>
            <a:cs typeface="Times New Roman" charset="0"/>
          </a:endParaRPr>
        </a:p>
      </dgm:t>
    </dgm:pt>
    <dgm:pt modelId="{349C980E-5800-4962-B84E-4F918AC059FF}" type="parTrans" cxnId="{03AC28F5-1C8C-4314-99BD-0C54543D3258}">
      <dgm:prSet/>
      <dgm:spPr/>
      <dgm:t>
        <a:bodyPr/>
        <a:lstStyle/>
        <a:p>
          <a:endParaRPr lang="en-GB"/>
        </a:p>
      </dgm:t>
    </dgm:pt>
    <dgm:pt modelId="{87944B78-28E6-4FBB-AD1B-14D73670EDCA}" type="sibTrans" cxnId="{03AC28F5-1C8C-4314-99BD-0C54543D3258}">
      <dgm:prSet/>
      <dgm:spPr/>
      <dgm:t>
        <a:bodyPr/>
        <a:lstStyle/>
        <a:p>
          <a:endParaRPr lang="en-GB"/>
        </a:p>
      </dgm:t>
    </dgm:pt>
    <dgm:pt modelId="{4923E349-A0A2-4F9A-9FE5-E8151A705819}">
      <dgm:prSet custT="1"/>
      <dgm:spPr/>
      <dgm:t>
        <a:bodyPr/>
        <a:lstStyle/>
        <a:p>
          <a:r>
            <a:rPr lang="it-IT" altLang="en-US" sz="1600" b="1" dirty="0" smtClean="0">
              <a:solidFill>
                <a:srgbClr val="FF0000"/>
              </a:solidFill>
              <a:latin typeface="Calibri" panose="020F0502020204030204" pitchFamily="34" charset="0"/>
              <a:cs typeface="Times New Roman" charset="0"/>
            </a:rPr>
            <a:t>Regulators</a:t>
          </a:r>
          <a:endParaRPr lang="it-IT" altLang="en-US" sz="1600" b="1" dirty="0">
            <a:solidFill>
              <a:srgbClr val="FF0000"/>
            </a:solidFill>
            <a:latin typeface="Calibri" panose="020F0502020204030204" pitchFamily="34" charset="0"/>
            <a:cs typeface="Times New Roman" charset="0"/>
          </a:endParaRPr>
        </a:p>
      </dgm:t>
    </dgm:pt>
    <dgm:pt modelId="{350C1615-8AF2-4D84-A887-DF2D6A69B4AC}" type="parTrans" cxnId="{3BE91355-DB74-421E-9A77-E5B07435B42F}">
      <dgm:prSet/>
      <dgm:spPr/>
      <dgm:t>
        <a:bodyPr/>
        <a:lstStyle/>
        <a:p>
          <a:endParaRPr lang="en-GB"/>
        </a:p>
      </dgm:t>
    </dgm:pt>
    <dgm:pt modelId="{5D17B9D8-7B12-4C83-B40A-8B246DF07978}" type="sibTrans" cxnId="{3BE91355-DB74-421E-9A77-E5B07435B42F}">
      <dgm:prSet/>
      <dgm:spPr/>
      <dgm:t>
        <a:bodyPr/>
        <a:lstStyle/>
        <a:p>
          <a:endParaRPr lang="en-GB"/>
        </a:p>
      </dgm:t>
    </dgm:pt>
    <dgm:pt modelId="{DCB3D413-0812-4183-BFDF-2FF8E38806A5}">
      <dgm:prSet custT="1"/>
      <dgm:spPr/>
      <dgm:t>
        <a:bodyPr/>
        <a:lstStyle/>
        <a:p>
          <a:r>
            <a:rPr lang="it-IT" altLang="en-US" sz="1600" b="1" dirty="0" smtClean="0">
              <a:solidFill>
                <a:srgbClr val="FF0000"/>
              </a:solidFill>
              <a:latin typeface="Calibri" panose="020F0502020204030204" pitchFamily="34" charset="0"/>
              <a:cs typeface="Times New Roman" charset="0"/>
            </a:rPr>
            <a:t>commercial enterprises &amp; corporations</a:t>
          </a:r>
          <a:endParaRPr lang="it-IT" altLang="en-US" sz="1600" b="1" dirty="0">
            <a:solidFill>
              <a:srgbClr val="FF0000"/>
            </a:solidFill>
            <a:latin typeface="Calibri" panose="020F0502020204030204" pitchFamily="34" charset="0"/>
            <a:cs typeface="Times New Roman" charset="0"/>
          </a:endParaRPr>
        </a:p>
      </dgm:t>
    </dgm:pt>
    <dgm:pt modelId="{FDD2C7F3-53C6-4EA2-9CCE-C8FA1ACE0692}" type="parTrans" cxnId="{DFE05E19-5536-4868-A0F5-53673F01B7CE}">
      <dgm:prSet/>
      <dgm:spPr/>
      <dgm:t>
        <a:bodyPr/>
        <a:lstStyle/>
        <a:p>
          <a:endParaRPr lang="en-GB"/>
        </a:p>
      </dgm:t>
    </dgm:pt>
    <dgm:pt modelId="{B7FFD188-F931-458B-9623-3605B8B773F2}" type="sibTrans" cxnId="{DFE05E19-5536-4868-A0F5-53673F01B7CE}">
      <dgm:prSet/>
      <dgm:spPr/>
      <dgm:t>
        <a:bodyPr/>
        <a:lstStyle/>
        <a:p>
          <a:endParaRPr lang="en-GB"/>
        </a:p>
      </dgm:t>
    </dgm:pt>
    <dgm:pt modelId="{BC0D31D6-AB83-4808-B566-52D2F7998ECC}">
      <dgm:prSet custT="1"/>
      <dgm:spPr/>
      <dgm:t>
        <a:bodyPr/>
        <a:lstStyle/>
        <a:p>
          <a:r>
            <a:rPr lang="it-IT" altLang="en-US" sz="1600" b="1" dirty="0" smtClean="0">
              <a:solidFill>
                <a:srgbClr val="00B050"/>
              </a:solidFill>
              <a:latin typeface="Calibri" panose="020F0502020204030204" pitchFamily="34" charset="0"/>
              <a:cs typeface="Times New Roman" charset="0"/>
            </a:rPr>
            <a:t>decision-making processes</a:t>
          </a:r>
          <a:endParaRPr lang="it-IT" altLang="en-US" sz="1600" b="1" dirty="0">
            <a:solidFill>
              <a:srgbClr val="00B050"/>
            </a:solidFill>
            <a:latin typeface="Calibri" panose="020F0502020204030204" pitchFamily="34" charset="0"/>
            <a:cs typeface="Times New Roman" charset="0"/>
          </a:endParaRPr>
        </a:p>
      </dgm:t>
    </dgm:pt>
    <dgm:pt modelId="{A6704BF5-24A3-484F-9952-7EFFA75100CA}" type="parTrans" cxnId="{EF5DA140-5D61-4D3A-A327-F348FD99E0F9}">
      <dgm:prSet/>
      <dgm:spPr/>
      <dgm:t>
        <a:bodyPr/>
        <a:lstStyle/>
        <a:p>
          <a:endParaRPr lang="en-GB"/>
        </a:p>
      </dgm:t>
    </dgm:pt>
    <dgm:pt modelId="{A3534F3C-A049-416E-8169-7CAC1B2A2778}" type="sibTrans" cxnId="{EF5DA140-5D61-4D3A-A327-F348FD99E0F9}">
      <dgm:prSet/>
      <dgm:spPr/>
      <dgm:t>
        <a:bodyPr/>
        <a:lstStyle/>
        <a:p>
          <a:endParaRPr lang="en-GB"/>
        </a:p>
      </dgm:t>
    </dgm:pt>
    <dgm:pt modelId="{566D76CB-B583-442C-8C8A-E273AAF2C8D1}">
      <dgm:prSet custT="1"/>
      <dgm:spPr/>
      <dgm:t>
        <a:bodyPr/>
        <a:lstStyle/>
        <a:p>
          <a:r>
            <a:rPr lang="it-IT" altLang="en-US" sz="1600" b="1" dirty="0" smtClean="0">
              <a:solidFill>
                <a:srgbClr val="00B050"/>
              </a:solidFill>
              <a:latin typeface="Calibri" panose="020F0502020204030204" pitchFamily="34" charset="0"/>
              <a:cs typeface="Times New Roman" charset="0"/>
            </a:rPr>
            <a:t>social norms &amp; customs &amp; practices</a:t>
          </a:r>
          <a:endParaRPr lang="it-IT" altLang="en-US" sz="1600" b="1" dirty="0">
            <a:solidFill>
              <a:srgbClr val="00B050"/>
            </a:solidFill>
            <a:latin typeface="Calibri" panose="020F0502020204030204" pitchFamily="34" charset="0"/>
            <a:cs typeface="Times New Roman" charset="0"/>
          </a:endParaRPr>
        </a:p>
      </dgm:t>
    </dgm:pt>
    <dgm:pt modelId="{3E216922-04C1-4683-8AE4-DEC096CC5FEB}" type="parTrans" cxnId="{E5AEDAD9-B39F-4574-8BB9-1E0C0E7FB851}">
      <dgm:prSet/>
      <dgm:spPr/>
      <dgm:t>
        <a:bodyPr/>
        <a:lstStyle/>
        <a:p>
          <a:endParaRPr lang="en-GB"/>
        </a:p>
      </dgm:t>
    </dgm:pt>
    <dgm:pt modelId="{9C1DE2CB-6AC8-4939-95A0-9A9F85EC7870}" type="sibTrans" cxnId="{E5AEDAD9-B39F-4574-8BB9-1E0C0E7FB851}">
      <dgm:prSet/>
      <dgm:spPr/>
      <dgm:t>
        <a:bodyPr/>
        <a:lstStyle/>
        <a:p>
          <a:endParaRPr lang="en-GB"/>
        </a:p>
      </dgm:t>
    </dgm:pt>
    <dgm:pt modelId="{C2721529-2DD1-4E80-AB76-AA1EF1FB2387}">
      <dgm:prSet custT="1"/>
      <dgm:spPr/>
      <dgm:t>
        <a:bodyPr/>
        <a:lstStyle/>
        <a:p>
          <a:r>
            <a:rPr lang="it-IT" altLang="en-US" sz="1600" b="1" dirty="0" smtClean="0">
              <a:solidFill>
                <a:srgbClr val="00B050"/>
              </a:solidFill>
              <a:latin typeface="Calibri" panose="020F0502020204030204" pitchFamily="34" charset="0"/>
              <a:cs typeface="Times New Roman" charset="0"/>
            </a:rPr>
            <a:t>Demographics (women, men, youth, persons with desabilities)</a:t>
          </a:r>
          <a:endParaRPr lang="it-IT" altLang="en-US" sz="1600" b="1" dirty="0">
            <a:solidFill>
              <a:srgbClr val="00B050"/>
            </a:solidFill>
            <a:latin typeface="Calibri" panose="020F0502020204030204" pitchFamily="34" charset="0"/>
            <a:cs typeface="Times New Roman" charset="0"/>
          </a:endParaRPr>
        </a:p>
      </dgm:t>
    </dgm:pt>
    <dgm:pt modelId="{0B0AC3FC-4A8F-4E49-8376-F7D3990AC59F}" type="parTrans" cxnId="{8C471D2E-866D-4627-9EF6-6FBE26B2AD25}">
      <dgm:prSet/>
      <dgm:spPr/>
      <dgm:t>
        <a:bodyPr/>
        <a:lstStyle/>
        <a:p>
          <a:endParaRPr lang="en-GB"/>
        </a:p>
      </dgm:t>
    </dgm:pt>
    <dgm:pt modelId="{8A48EDD5-4F15-429C-AE7F-DA9D6078149A}" type="sibTrans" cxnId="{8C471D2E-866D-4627-9EF6-6FBE26B2AD25}">
      <dgm:prSet/>
      <dgm:spPr/>
      <dgm:t>
        <a:bodyPr/>
        <a:lstStyle/>
        <a:p>
          <a:endParaRPr lang="en-GB"/>
        </a:p>
      </dgm:t>
    </dgm:pt>
    <dgm:pt modelId="{82728BFD-212A-42B5-9264-FC9B653B8EBB}">
      <dgm:prSet custT="1"/>
      <dgm:spPr/>
      <dgm:t>
        <a:bodyPr/>
        <a:lstStyle/>
        <a:p>
          <a:r>
            <a:rPr lang="it-IT" altLang="en-US" sz="1600" b="1" dirty="0" smtClean="0">
              <a:solidFill>
                <a:srgbClr val="00B050"/>
              </a:solidFill>
              <a:latin typeface="Calibri" panose="020F0502020204030204" pitchFamily="34" charset="0"/>
              <a:cs typeface="Times New Roman" charset="0"/>
            </a:rPr>
            <a:t>language</a:t>
          </a:r>
          <a:endParaRPr lang="it-IT" altLang="en-US" sz="1600" b="1" dirty="0">
            <a:solidFill>
              <a:srgbClr val="00B050"/>
            </a:solidFill>
            <a:latin typeface="Calibri" panose="020F0502020204030204" pitchFamily="34" charset="0"/>
            <a:cs typeface="Times New Roman" charset="0"/>
          </a:endParaRPr>
        </a:p>
      </dgm:t>
    </dgm:pt>
    <dgm:pt modelId="{AD162005-3493-49E1-8160-7749E2A080D2}" type="parTrans" cxnId="{DA975741-15D9-4147-8B02-C69690A35C8F}">
      <dgm:prSet/>
      <dgm:spPr/>
      <dgm:t>
        <a:bodyPr/>
        <a:lstStyle/>
        <a:p>
          <a:endParaRPr lang="en-GB"/>
        </a:p>
      </dgm:t>
    </dgm:pt>
    <dgm:pt modelId="{1B7E18B1-D14A-4157-8D60-824B6B642C3B}" type="sibTrans" cxnId="{DA975741-15D9-4147-8B02-C69690A35C8F}">
      <dgm:prSet/>
      <dgm:spPr/>
      <dgm:t>
        <a:bodyPr/>
        <a:lstStyle/>
        <a:p>
          <a:endParaRPr lang="en-GB"/>
        </a:p>
      </dgm:t>
    </dgm:pt>
    <dgm:pt modelId="{D2230787-9C6D-48EB-AFBA-FF55ABCFED17}" type="pres">
      <dgm:prSet presAssocID="{9BD4EC9B-3CA6-43DE-943A-A28382C599D4}" presName="Name0" presStyleCnt="0">
        <dgm:presLayoutVars>
          <dgm:dir/>
          <dgm:animLvl val="lvl"/>
          <dgm:resizeHandles val="exact"/>
        </dgm:presLayoutVars>
      </dgm:prSet>
      <dgm:spPr/>
      <dgm:t>
        <a:bodyPr/>
        <a:lstStyle/>
        <a:p>
          <a:endParaRPr lang="en-GB"/>
        </a:p>
      </dgm:t>
    </dgm:pt>
    <dgm:pt modelId="{D15B79D4-DBD4-4226-9894-831D27237357}" type="pres">
      <dgm:prSet presAssocID="{5E8F76A5-1AC8-4060-BC7C-40D22A1960F9}" presName="linNode" presStyleCnt="0"/>
      <dgm:spPr/>
    </dgm:pt>
    <dgm:pt modelId="{0CA6B793-65CC-471F-98CF-9AD3BF310BAB}" type="pres">
      <dgm:prSet presAssocID="{5E8F76A5-1AC8-4060-BC7C-40D22A1960F9}" presName="parentText" presStyleLbl="node1" presStyleIdx="0" presStyleCnt="3">
        <dgm:presLayoutVars>
          <dgm:chMax val="1"/>
          <dgm:bulletEnabled val="1"/>
        </dgm:presLayoutVars>
      </dgm:prSet>
      <dgm:spPr/>
      <dgm:t>
        <a:bodyPr/>
        <a:lstStyle/>
        <a:p>
          <a:endParaRPr lang="en-GB"/>
        </a:p>
      </dgm:t>
    </dgm:pt>
    <dgm:pt modelId="{F03981CF-BB56-4EA2-92C3-20576891E7FE}" type="pres">
      <dgm:prSet presAssocID="{5E8F76A5-1AC8-4060-BC7C-40D22A1960F9}" presName="descendantText" presStyleLbl="alignAccFollowNode1" presStyleIdx="0" presStyleCnt="3">
        <dgm:presLayoutVars>
          <dgm:bulletEnabled val="1"/>
        </dgm:presLayoutVars>
      </dgm:prSet>
      <dgm:spPr/>
      <dgm:t>
        <a:bodyPr/>
        <a:lstStyle/>
        <a:p>
          <a:endParaRPr lang="en-GB"/>
        </a:p>
      </dgm:t>
    </dgm:pt>
    <dgm:pt modelId="{E040D9EA-0668-4139-9896-FF1A1706CDE7}" type="pres">
      <dgm:prSet presAssocID="{3724FE95-847E-4DCD-AB11-FAAAC9169143}" presName="sp" presStyleCnt="0"/>
      <dgm:spPr/>
    </dgm:pt>
    <dgm:pt modelId="{69B615A7-5823-44FE-B028-E8739F68AAB4}" type="pres">
      <dgm:prSet presAssocID="{509C0BC6-B15F-496B-BDF1-BF39C48E2226}" presName="linNode" presStyleCnt="0"/>
      <dgm:spPr/>
    </dgm:pt>
    <dgm:pt modelId="{97A6D94D-CECB-40C3-A27F-12E9D23D906A}" type="pres">
      <dgm:prSet presAssocID="{509C0BC6-B15F-496B-BDF1-BF39C48E2226}" presName="parentText" presStyleLbl="node1" presStyleIdx="1" presStyleCnt="3">
        <dgm:presLayoutVars>
          <dgm:chMax val="1"/>
          <dgm:bulletEnabled val="1"/>
        </dgm:presLayoutVars>
      </dgm:prSet>
      <dgm:spPr/>
      <dgm:t>
        <a:bodyPr/>
        <a:lstStyle/>
        <a:p>
          <a:endParaRPr lang="en-GB"/>
        </a:p>
      </dgm:t>
    </dgm:pt>
    <dgm:pt modelId="{EFAAB09B-5C64-4776-8DC2-A180857FE093}" type="pres">
      <dgm:prSet presAssocID="{509C0BC6-B15F-496B-BDF1-BF39C48E2226}" presName="descendantText" presStyleLbl="alignAccFollowNode1" presStyleIdx="1" presStyleCnt="3" custScaleY="128561">
        <dgm:presLayoutVars>
          <dgm:bulletEnabled val="1"/>
        </dgm:presLayoutVars>
      </dgm:prSet>
      <dgm:spPr/>
      <dgm:t>
        <a:bodyPr/>
        <a:lstStyle/>
        <a:p>
          <a:endParaRPr lang="en-GB"/>
        </a:p>
      </dgm:t>
    </dgm:pt>
    <dgm:pt modelId="{774645CB-7F6F-4F5D-833E-2DE744032F9C}" type="pres">
      <dgm:prSet presAssocID="{845186B5-5D1F-4A21-ABFC-8A820297EEB0}" presName="sp" presStyleCnt="0"/>
      <dgm:spPr/>
    </dgm:pt>
    <dgm:pt modelId="{6A70551C-9E80-4248-ACF7-300E3AD85D19}" type="pres">
      <dgm:prSet presAssocID="{7D3DA41C-F4E9-42F1-94BE-7FFBEF46B0AB}" presName="linNode" presStyleCnt="0"/>
      <dgm:spPr/>
    </dgm:pt>
    <dgm:pt modelId="{3D5942CD-7B7B-4DBF-A386-863E90A12AF4}" type="pres">
      <dgm:prSet presAssocID="{7D3DA41C-F4E9-42F1-94BE-7FFBEF46B0AB}" presName="parentText" presStyleLbl="node1" presStyleIdx="2" presStyleCnt="3">
        <dgm:presLayoutVars>
          <dgm:chMax val="1"/>
          <dgm:bulletEnabled val="1"/>
        </dgm:presLayoutVars>
      </dgm:prSet>
      <dgm:spPr/>
      <dgm:t>
        <a:bodyPr/>
        <a:lstStyle/>
        <a:p>
          <a:endParaRPr lang="en-GB"/>
        </a:p>
      </dgm:t>
    </dgm:pt>
    <dgm:pt modelId="{EFC24580-ED06-471A-8B19-369CCC961263}" type="pres">
      <dgm:prSet presAssocID="{7D3DA41C-F4E9-42F1-94BE-7FFBEF46B0AB}" presName="descendantText" presStyleLbl="alignAccFollowNode1" presStyleIdx="2" presStyleCnt="3" custScaleY="115782">
        <dgm:presLayoutVars>
          <dgm:bulletEnabled val="1"/>
        </dgm:presLayoutVars>
      </dgm:prSet>
      <dgm:spPr/>
      <dgm:t>
        <a:bodyPr/>
        <a:lstStyle/>
        <a:p>
          <a:endParaRPr lang="en-GB"/>
        </a:p>
      </dgm:t>
    </dgm:pt>
  </dgm:ptLst>
  <dgm:cxnLst>
    <dgm:cxn modelId="{DA29316C-90B0-4907-B5A9-C0DBA22CBBF3}" srcId="{9BD4EC9B-3CA6-43DE-943A-A28382C599D4}" destId="{7D3DA41C-F4E9-42F1-94BE-7FFBEF46B0AB}" srcOrd="2" destOrd="0" parTransId="{1E2562C2-7054-4427-A727-BA90ABB49CE5}" sibTransId="{F6CB2487-1C1A-442A-89A5-FC09F7C6E119}"/>
    <dgm:cxn modelId="{806B4FDC-F9FE-4500-A815-192CCB2C5FEA}" type="presOf" srcId="{7254FBC9-4748-4E4F-A38D-53158C0CD1F5}" destId="{EFAAB09B-5C64-4776-8DC2-A180857FE093}" srcOrd="0" destOrd="1" presId="urn:microsoft.com/office/officeart/2005/8/layout/vList5"/>
    <dgm:cxn modelId="{DA975741-15D9-4147-8B02-C69690A35C8F}" srcId="{7D3DA41C-F4E9-42F1-94BE-7FFBEF46B0AB}" destId="{82728BFD-212A-42B5-9264-FC9B653B8EBB}" srcOrd="4" destOrd="0" parTransId="{AD162005-3493-49E1-8160-7749E2A080D2}" sibTransId="{1B7E18B1-D14A-4157-8D60-824B6B642C3B}"/>
    <dgm:cxn modelId="{E3FB0091-6AAF-46F0-AA32-013097FDA432}" type="presOf" srcId="{82728BFD-212A-42B5-9264-FC9B653B8EBB}" destId="{EFC24580-ED06-471A-8B19-369CCC961263}" srcOrd="0" destOrd="4" presId="urn:microsoft.com/office/officeart/2005/8/layout/vList5"/>
    <dgm:cxn modelId="{A49A5F08-3782-4435-A4CF-62D2DDED5AD0}" type="presOf" srcId="{DCB3D413-0812-4183-BFDF-2FF8E38806A5}" destId="{EFAAB09B-5C64-4776-8DC2-A180857FE093}" srcOrd="0" destOrd="5" presId="urn:microsoft.com/office/officeart/2005/8/layout/vList5"/>
    <dgm:cxn modelId="{72D5E67B-42D2-4F0A-81E0-055CB99F321D}" srcId="{509C0BC6-B15F-496B-BDF1-BF39C48E2226}" destId="{7254FBC9-4748-4E4F-A38D-53158C0CD1F5}" srcOrd="1" destOrd="0" parTransId="{37E9416F-AFD1-4307-BC6D-BA6B3BA99A25}" sibTransId="{6F408FAF-1FC7-424F-BC62-577384F38209}"/>
    <dgm:cxn modelId="{7A3985FD-10D1-413B-88A4-BB99D3B1F318}" srcId="{509C0BC6-B15F-496B-BDF1-BF39C48E2226}" destId="{C288F5DC-AE4B-4F43-AF74-0D57CF3DC484}" srcOrd="0" destOrd="0" parTransId="{3011A340-8F23-4439-B076-10D68FDA7D5A}" sibTransId="{28FA6562-8432-4274-BB57-7DDEF77E56F4}"/>
    <dgm:cxn modelId="{E32E43A4-8E72-49E5-B3A5-1515359409D3}" type="presOf" srcId="{9BD4EC9B-3CA6-43DE-943A-A28382C599D4}" destId="{D2230787-9C6D-48EB-AFBA-FF55ABCFED17}" srcOrd="0" destOrd="0" presId="urn:microsoft.com/office/officeart/2005/8/layout/vList5"/>
    <dgm:cxn modelId="{20882D57-C2A6-49F9-A123-E6D26486F00F}" type="presOf" srcId="{C288F5DC-AE4B-4F43-AF74-0D57CF3DC484}" destId="{EFAAB09B-5C64-4776-8DC2-A180857FE093}" srcOrd="0" destOrd="0" presId="urn:microsoft.com/office/officeart/2005/8/layout/vList5"/>
    <dgm:cxn modelId="{27E25189-68BC-4013-AF0D-CD509F9FEC36}" type="presOf" srcId="{566D76CB-B583-442C-8C8A-E273AAF2C8D1}" destId="{EFC24580-ED06-471A-8B19-369CCC961263}" srcOrd="0" destOrd="2" presId="urn:microsoft.com/office/officeart/2005/8/layout/vList5"/>
    <dgm:cxn modelId="{03AC28F5-1C8C-4314-99BD-0C54543D3258}" srcId="{509C0BC6-B15F-496B-BDF1-BF39C48E2226}" destId="{06104B14-C26F-49BC-B63D-7718FAC57B21}" srcOrd="3" destOrd="0" parTransId="{349C980E-5800-4962-B84E-4F918AC059FF}" sibTransId="{87944B78-28E6-4FBB-AD1B-14D73670EDCA}"/>
    <dgm:cxn modelId="{7972ECC8-629B-465C-9B7B-C214B710BAEC}" srcId="{5E8F76A5-1AC8-4060-BC7C-40D22A1960F9}" destId="{8F7C7122-B75F-49B7-9582-39BE1CE5A84B}" srcOrd="3" destOrd="0" parTransId="{92DA1A58-6502-43B6-8470-7C067D9458BE}" sibTransId="{44319EA5-2B69-4007-B6FA-E2B019FBBB00}"/>
    <dgm:cxn modelId="{B10A7E4D-43B3-41D6-9111-0EC214B5D997}" srcId="{9BD4EC9B-3CA6-43DE-943A-A28382C599D4}" destId="{5E8F76A5-1AC8-4060-BC7C-40D22A1960F9}" srcOrd="0" destOrd="0" parTransId="{B3F84816-13A3-4B05-AA12-A3580CC0D089}" sibTransId="{3724FE95-847E-4DCD-AB11-FAAAC9169143}"/>
    <dgm:cxn modelId="{5313CCA1-A9DF-4E4E-90C8-1ACDBC14F35A}" srcId="{7D3DA41C-F4E9-42F1-94BE-7FFBEF46B0AB}" destId="{4D896915-0905-432D-828A-80EF8EFBD00F}" srcOrd="0" destOrd="0" parTransId="{BCB5051A-CCA2-4E8B-807E-2DC002AF04C5}" sibTransId="{6BC6DDFD-6857-4B49-A507-1E987FAC986E}"/>
    <dgm:cxn modelId="{43D0F499-C2E1-4116-BF90-9929E574FDFE}" srcId="{5E8F76A5-1AC8-4060-BC7C-40D22A1960F9}" destId="{B031BCEA-6AE9-439A-966C-9FD9A828AD02}" srcOrd="2" destOrd="0" parTransId="{96BF96E8-84EF-45E3-8BD8-3D0776B035E6}" sibTransId="{9E3BAC86-BDA4-4C74-88FF-40E5C83E0697}"/>
    <dgm:cxn modelId="{F5F1C659-F66E-48D7-B1B6-24675966FA0F}" type="presOf" srcId="{4D896915-0905-432D-828A-80EF8EFBD00F}" destId="{EFC24580-ED06-471A-8B19-369CCC961263}" srcOrd="0" destOrd="0" presId="urn:microsoft.com/office/officeart/2005/8/layout/vList5"/>
    <dgm:cxn modelId="{E5AEDAD9-B39F-4574-8BB9-1E0C0E7FB851}" srcId="{7D3DA41C-F4E9-42F1-94BE-7FFBEF46B0AB}" destId="{566D76CB-B583-442C-8C8A-E273AAF2C8D1}" srcOrd="2" destOrd="0" parTransId="{3E216922-04C1-4683-8AE4-DEC096CC5FEB}" sibTransId="{9C1DE2CB-6AC8-4939-95A0-9A9F85EC7870}"/>
    <dgm:cxn modelId="{25047A5B-5ED2-4FF7-8F3C-173EE5B5586C}" type="presOf" srcId="{7D3DA41C-F4E9-42F1-94BE-7FFBEF46B0AB}" destId="{3D5942CD-7B7B-4DBF-A386-863E90A12AF4}" srcOrd="0" destOrd="0" presId="urn:microsoft.com/office/officeart/2005/8/layout/vList5"/>
    <dgm:cxn modelId="{EF5DA140-5D61-4D3A-A327-F348FD99E0F9}" srcId="{7D3DA41C-F4E9-42F1-94BE-7FFBEF46B0AB}" destId="{BC0D31D6-AB83-4808-B566-52D2F7998ECC}" srcOrd="1" destOrd="0" parTransId="{A6704BF5-24A3-484F-9952-7EFFA75100CA}" sibTransId="{A3534F3C-A049-416E-8169-7CAC1B2A2778}"/>
    <dgm:cxn modelId="{E1EC0EEC-671A-4ECD-AEB8-3E02E30BD101}" srcId="{5E8F76A5-1AC8-4060-BC7C-40D22A1960F9}" destId="{2B5FA9FE-B72A-4C8A-AF17-1E9636F5A128}" srcOrd="1" destOrd="0" parTransId="{7DD6EDAF-3512-48E9-B678-B06E8EF72BA1}" sibTransId="{614EE3BA-B6E5-43B3-9FD4-E55B199E8778}"/>
    <dgm:cxn modelId="{8C471D2E-866D-4627-9EF6-6FBE26B2AD25}" srcId="{7D3DA41C-F4E9-42F1-94BE-7FFBEF46B0AB}" destId="{C2721529-2DD1-4E80-AB76-AA1EF1FB2387}" srcOrd="3" destOrd="0" parTransId="{0B0AC3FC-4A8F-4E49-8376-F7D3990AC59F}" sibTransId="{8A48EDD5-4F15-429C-AE7F-DA9D6078149A}"/>
    <dgm:cxn modelId="{2B2D3E90-2270-4BA5-A85A-0A4A37B13140}" type="presOf" srcId="{509C0BC6-B15F-496B-BDF1-BF39C48E2226}" destId="{97A6D94D-CECB-40C3-A27F-12E9D23D906A}" srcOrd="0" destOrd="0" presId="urn:microsoft.com/office/officeart/2005/8/layout/vList5"/>
    <dgm:cxn modelId="{ADED0C4B-4AFE-429E-A77E-34C5F0DE1145}" type="presOf" srcId="{AFCE55B2-5B21-41BC-9AB6-FDC35D54F5AE}" destId="{EFAAB09B-5C64-4776-8DC2-A180857FE093}" srcOrd="0" destOrd="2" presId="urn:microsoft.com/office/officeart/2005/8/layout/vList5"/>
    <dgm:cxn modelId="{3BE91355-DB74-421E-9A77-E5B07435B42F}" srcId="{509C0BC6-B15F-496B-BDF1-BF39C48E2226}" destId="{4923E349-A0A2-4F9A-9FE5-E8151A705819}" srcOrd="4" destOrd="0" parTransId="{350C1615-8AF2-4D84-A887-DF2D6A69B4AC}" sibTransId="{5D17B9D8-7B12-4C83-B40A-8B246DF07978}"/>
    <dgm:cxn modelId="{5F69F826-60C0-4CBE-87E8-F48682CD9D3A}" type="presOf" srcId="{5E8F76A5-1AC8-4060-BC7C-40D22A1960F9}" destId="{0CA6B793-65CC-471F-98CF-9AD3BF310BAB}" srcOrd="0" destOrd="0" presId="urn:microsoft.com/office/officeart/2005/8/layout/vList5"/>
    <dgm:cxn modelId="{597CC4DF-DD38-4717-A599-C4F247234994}" type="presOf" srcId="{8F7C7122-B75F-49B7-9582-39BE1CE5A84B}" destId="{F03981CF-BB56-4EA2-92C3-20576891E7FE}" srcOrd="0" destOrd="3" presId="urn:microsoft.com/office/officeart/2005/8/layout/vList5"/>
    <dgm:cxn modelId="{8F428CAB-9327-4A2D-BBCE-D8C2E7815D2C}" type="presOf" srcId="{4923E349-A0A2-4F9A-9FE5-E8151A705819}" destId="{EFAAB09B-5C64-4776-8DC2-A180857FE093}" srcOrd="0" destOrd="4" presId="urn:microsoft.com/office/officeart/2005/8/layout/vList5"/>
    <dgm:cxn modelId="{259C669D-F6E9-4037-997F-04AB6A0267BB}" type="presOf" srcId="{BC0D31D6-AB83-4808-B566-52D2F7998ECC}" destId="{EFC24580-ED06-471A-8B19-369CCC961263}" srcOrd="0" destOrd="1" presId="urn:microsoft.com/office/officeart/2005/8/layout/vList5"/>
    <dgm:cxn modelId="{7935F7DE-AAC9-4694-8DD4-837B14589962}" type="presOf" srcId="{B031BCEA-6AE9-439A-966C-9FD9A828AD02}" destId="{F03981CF-BB56-4EA2-92C3-20576891E7FE}" srcOrd="0" destOrd="2" presId="urn:microsoft.com/office/officeart/2005/8/layout/vList5"/>
    <dgm:cxn modelId="{75EE25C6-70EB-4429-8CF7-0CDBE17BD57D}" type="presOf" srcId="{2B5FA9FE-B72A-4C8A-AF17-1E9636F5A128}" destId="{F03981CF-BB56-4EA2-92C3-20576891E7FE}" srcOrd="0" destOrd="1" presId="urn:microsoft.com/office/officeart/2005/8/layout/vList5"/>
    <dgm:cxn modelId="{7BBFF15F-2553-4C7A-9B97-3AD3D8BFD888}" srcId="{9BD4EC9B-3CA6-43DE-943A-A28382C599D4}" destId="{509C0BC6-B15F-496B-BDF1-BF39C48E2226}" srcOrd="1" destOrd="0" parTransId="{770C4D53-633A-4068-A637-1D1620791EF4}" sibTransId="{845186B5-5D1F-4A21-ABFC-8A820297EEB0}"/>
    <dgm:cxn modelId="{0A969242-4427-40B6-917E-786B2A3700DD}" type="presOf" srcId="{06104B14-C26F-49BC-B63D-7718FAC57B21}" destId="{EFAAB09B-5C64-4776-8DC2-A180857FE093}" srcOrd="0" destOrd="3" presId="urn:microsoft.com/office/officeart/2005/8/layout/vList5"/>
    <dgm:cxn modelId="{2E1A4AA9-5A45-439C-B3B2-D1D0B98E02C8}" type="presOf" srcId="{A7760C8A-B03B-432F-A046-2E5D532CE638}" destId="{F03981CF-BB56-4EA2-92C3-20576891E7FE}" srcOrd="0" destOrd="0" presId="urn:microsoft.com/office/officeart/2005/8/layout/vList5"/>
    <dgm:cxn modelId="{1F2A0D88-0B76-45DF-9F5D-FD41D49497BB}" type="presOf" srcId="{C2721529-2DD1-4E80-AB76-AA1EF1FB2387}" destId="{EFC24580-ED06-471A-8B19-369CCC961263}" srcOrd="0" destOrd="3" presId="urn:microsoft.com/office/officeart/2005/8/layout/vList5"/>
    <dgm:cxn modelId="{DFE05E19-5536-4868-A0F5-53673F01B7CE}" srcId="{509C0BC6-B15F-496B-BDF1-BF39C48E2226}" destId="{DCB3D413-0812-4183-BFDF-2FF8E38806A5}" srcOrd="5" destOrd="0" parTransId="{FDD2C7F3-53C6-4EA2-9CCE-C8FA1ACE0692}" sibTransId="{B7FFD188-F931-458B-9623-3605B8B773F2}"/>
    <dgm:cxn modelId="{15D3D72E-313A-49B1-AEF8-044155713A8A}" srcId="{509C0BC6-B15F-496B-BDF1-BF39C48E2226}" destId="{AFCE55B2-5B21-41BC-9AB6-FDC35D54F5AE}" srcOrd="2" destOrd="0" parTransId="{A9646E7B-D049-4748-9CA1-81BA4F3B9EEF}" sibTransId="{3A69E3A9-50CD-49A8-8E7D-E0222FD61DC8}"/>
    <dgm:cxn modelId="{CD62C5D7-F501-44AC-92FA-BC22B506A31B}" srcId="{5E8F76A5-1AC8-4060-BC7C-40D22A1960F9}" destId="{A7760C8A-B03B-432F-A046-2E5D532CE638}" srcOrd="0" destOrd="0" parTransId="{22C32295-33E7-474F-A7FB-C68CCD1872A4}" sibTransId="{7B9F3B3D-6E86-40A5-AD09-270EB5305708}"/>
    <dgm:cxn modelId="{29B618F7-C945-4653-9603-F36411B5413A}" type="presParOf" srcId="{D2230787-9C6D-48EB-AFBA-FF55ABCFED17}" destId="{D15B79D4-DBD4-4226-9894-831D27237357}" srcOrd="0" destOrd="0" presId="urn:microsoft.com/office/officeart/2005/8/layout/vList5"/>
    <dgm:cxn modelId="{451477EA-AB09-488F-A51C-7FB064197BA1}" type="presParOf" srcId="{D15B79D4-DBD4-4226-9894-831D27237357}" destId="{0CA6B793-65CC-471F-98CF-9AD3BF310BAB}" srcOrd="0" destOrd="0" presId="urn:microsoft.com/office/officeart/2005/8/layout/vList5"/>
    <dgm:cxn modelId="{D41F7C8B-D6E2-4DC0-AC34-0DCD52595B04}" type="presParOf" srcId="{D15B79D4-DBD4-4226-9894-831D27237357}" destId="{F03981CF-BB56-4EA2-92C3-20576891E7FE}" srcOrd="1" destOrd="0" presId="urn:microsoft.com/office/officeart/2005/8/layout/vList5"/>
    <dgm:cxn modelId="{DA49453E-AB6C-4B72-8D9F-C0437C46BBAD}" type="presParOf" srcId="{D2230787-9C6D-48EB-AFBA-FF55ABCFED17}" destId="{E040D9EA-0668-4139-9896-FF1A1706CDE7}" srcOrd="1" destOrd="0" presId="urn:microsoft.com/office/officeart/2005/8/layout/vList5"/>
    <dgm:cxn modelId="{89ABFF08-60CA-4E06-AC6E-BBB7D2059900}" type="presParOf" srcId="{D2230787-9C6D-48EB-AFBA-FF55ABCFED17}" destId="{69B615A7-5823-44FE-B028-E8739F68AAB4}" srcOrd="2" destOrd="0" presId="urn:microsoft.com/office/officeart/2005/8/layout/vList5"/>
    <dgm:cxn modelId="{13C99A5E-AB13-43A7-AC45-AD8C10A7FECE}" type="presParOf" srcId="{69B615A7-5823-44FE-B028-E8739F68AAB4}" destId="{97A6D94D-CECB-40C3-A27F-12E9D23D906A}" srcOrd="0" destOrd="0" presId="urn:microsoft.com/office/officeart/2005/8/layout/vList5"/>
    <dgm:cxn modelId="{3BAFB8D5-A160-472E-A3A1-81105D7B661B}" type="presParOf" srcId="{69B615A7-5823-44FE-B028-E8739F68AAB4}" destId="{EFAAB09B-5C64-4776-8DC2-A180857FE093}" srcOrd="1" destOrd="0" presId="urn:microsoft.com/office/officeart/2005/8/layout/vList5"/>
    <dgm:cxn modelId="{33037110-C439-4E2B-92E8-5982DD15C2F5}" type="presParOf" srcId="{D2230787-9C6D-48EB-AFBA-FF55ABCFED17}" destId="{774645CB-7F6F-4F5D-833E-2DE744032F9C}" srcOrd="3" destOrd="0" presId="urn:microsoft.com/office/officeart/2005/8/layout/vList5"/>
    <dgm:cxn modelId="{8DE2CD78-8430-45BA-9078-951B00F077CF}" type="presParOf" srcId="{D2230787-9C6D-48EB-AFBA-FF55ABCFED17}" destId="{6A70551C-9E80-4248-ACF7-300E3AD85D19}" srcOrd="4" destOrd="0" presId="urn:microsoft.com/office/officeart/2005/8/layout/vList5"/>
    <dgm:cxn modelId="{D2B93A3F-16B4-4138-9F65-5015C35B4ADB}" type="presParOf" srcId="{6A70551C-9E80-4248-ACF7-300E3AD85D19}" destId="{3D5942CD-7B7B-4DBF-A386-863E90A12AF4}" srcOrd="0" destOrd="0" presId="urn:microsoft.com/office/officeart/2005/8/layout/vList5"/>
    <dgm:cxn modelId="{C60F8CF6-9675-4FDB-9D31-EC83A605A704}" type="presParOf" srcId="{6A70551C-9E80-4248-ACF7-300E3AD85D19}" destId="{EFC24580-ED06-471A-8B19-369CCC96126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13A5187-4EAF-4B81-954C-4F755D6727AE}" type="doc">
      <dgm:prSet loTypeId="urn:microsoft.com/office/officeart/2005/8/layout/arrow2" loCatId="process" qsTypeId="urn:microsoft.com/office/officeart/2005/8/quickstyle/simple1" qsCatId="simple" csTypeId="urn:microsoft.com/office/officeart/2005/8/colors/accent1_2" csCatId="accent1" phldr="1"/>
      <dgm:spPr/>
    </dgm:pt>
    <dgm:pt modelId="{0B447004-9637-48F4-88B8-4AF83C3F8396}">
      <dgm:prSet phldrT="[Text]"/>
      <dgm:spPr/>
      <dgm:t>
        <a:bodyPr/>
        <a:lstStyle/>
        <a:p>
          <a:r>
            <a:rPr lang="it-IT" altLang="en-US" dirty="0" smtClean="0">
              <a:latin typeface="Calibri" panose="020F0502020204030204" pitchFamily="34" charset="0"/>
              <a:cs typeface="Times New Roman" charset="0"/>
            </a:rPr>
            <a:t>Combining the assets (5 pillars) people can access</a:t>
          </a:r>
          <a:endParaRPr lang="en-GB" dirty="0"/>
        </a:p>
      </dgm:t>
    </dgm:pt>
    <dgm:pt modelId="{219785B8-2BF6-4E2E-B776-357C60AFB39F}" type="parTrans" cxnId="{504F66AF-A658-4AF8-98D5-91025F215B4A}">
      <dgm:prSet/>
      <dgm:spPr/>
      <dgm:t>
        <a:bodyPr/>
        <a:lstStyle/>
        <a:p>
          <a:endParaRPr lang="en-GB"/>
        </a:p>
      </dgm:t>
    </dgm:pt>
    <dgm:pt modelId="{543AEED4-C06A-4EE2-8ABF-FBAA3DA95A57}" type="sibTrans" cxnId="{504F66AF-A658-4AF8-98D5-91025F215B4A}">
      <dgm:prSet/>
      <dgm:spPr/>
      <dgm:t>
        <a:bodyPr/>
        <a:lstStyle/>
        <a:p>
          <a:endParaRPr lang="en-GB"/>
        </a:p>
      </dgm:t>
    </dgm:pt>
    <dgm:pt modelId="{AA845E89-4A49-4BD3-8661-E8448DCE50FB}">
      <dgm:prSet phldrT="[Text]"/>
      <dgm:spPr/>
      <dgm:t>
        <a:bodyPr/>
        <a:lstStyle/>
        <a:p>
          <a:r>
            <a:rPr lang="it-IT" altLang="en-US" dirty="0" smtClean="0">
              <a:latin typeface="Calibri" panose="020F0502020204030204" pitchFamily="34" charset="0"/>
              <a:cs typeface="Times New Roman" charset="0"/>
            </a:rPr>
            <a:t>Taking account of the vulnerability context</a:t>
          </a:r>
          <a:endParaRPr lang="en-GB" dirty="0"/>
        </a:p>
      </dgm:t>
    </dgm:pt>
    <dgm:pt modelId="{8F0674CB-EEC0-493B-A198-89C8377602F7}" type="parTrans" cxnId="{15733266-7B62-41D9-969A-D914E27367F5}">
      <dgm:prSet/>
      <dgm:spPr/>
      <dgm:t>
        <a:bodyPr/>
        <a:lstStyle/>
        <a:p>
          <a:endParaRPr lang="en-GB"/>
        </a:p>
      </dgm:t>
    </dgm:pt>
    <dgm:pt modelId="{A3B79FA2-CF47-496D-8326-EFF9ED1FC0B7}" type="sibTrans" cxnId="{15733266-7B62-41D9-969A-D914E27367F5}">
      <dgm:prSet/>
      <dgm:spPr/>
      <dgm:t>
        <a:bodyPr/>
        <a:lstStyle/>
        <a:p>
          <a:endParaRPr lang="en-GB"/>
        </a:p>
      </dgm:t>
    </dgm:pt>
    <dgm:pt modelId="{6C7615A8-DB2D-48EB-88A0-1B015BF3CCE8}">
      <dgm:prSet phldrT="[Text]"/>
      <dgm:spPr/>
      <dgm:t>
        <a:bodyPr/>
        <a:lstStyle/>
        <a:p>
          <a:r>
            <a:rPr lang="it-IT" altLang="en-US" dirty="0" smtClean="0">
              <a:latin typeface="Calibri" panose="020F0502020204030204" pitchFamily="34" charset="0"/>
              <a:cs typeface="Times New Roman" charset="0"/>
            </a:rPr>
            <a:t>Supported or obstructed by policies, institutions and processes</a:t>
          </a:r>
          <a:endParaRPr lang="en-GB" dirty="0"/>
        </a:p>
      </dgm:t>
    </dgm:pt>
    <dgm:pt modelId="{E75EB575-AD24-4644-912B-7595BA17795B}" type="parTrans" cxnId="{70B7D7C2-300A-44C0-86AE-F43A9C70C6A7}">
      <dgm:prSet/>
      <dgm:spPr/>
      <dgm:t>
        <a:bodyPr/>
        <a:lstStyle/>
        <a:p>
          <a:endParaRPr lang="en-GB"/>
        </a:p>
      </dgm:t>
    </dgm:pt>
    <dgm:pt modelId="{DCFD1EC4-7D1A-41CE-9E7B-906258E465AB}" type="sibTrans" cxnId="{70B7D7C2-300A-44C0-86AE-F43A9C70C6A7}">
      <dgm:prSet/>
      <dgm:spPr/>
      <dgm:t>
        <a:bodyPr/>
        <a:lstStyle/>
        <a:p>
          <a:endParaRPr lang="en-GB"/>
        </a:p>
      </dgm:t>
    </dgm:pt>
    <dgm:pt modelId="{9C9F0E13-3617-4E29-9AC7-45240FA4CB13}" type="pres">
      <dgm:prSet presAssocID="{D13A5187-4EAF-4B81-954C-4F755D6727AE}" presName="arrowDiagram" presStyleCnt="0">
        <dgm:presLayoutVars>
          <dgm:chMax val="5"/>
          <dgm:dir/>
          <dgm:resizeHandles val="exact"/>
        </dgm:presLayoutVars>
      </dgm:prSet>
      <dgm:spPr/>
    </dgm:pt>
    <dgm:pt modelId="{DEA23594-1C5E-47D5-88D2-2B19E5C0834E}" type="pres">
      <dgm:prSet presAssocID="{D13A5187-4EAF-4B81-954C-4F755D6727AE}" presName="arrow" presStyleLbl="bgShp" presStyleIdx="0" presStyleCnt="1"/>
      <dgm:spPr/>
    </dgm:pt>
    <dgm:pt modelId="{80A5FE75-86D9-4279-8A53-33F50D39F756}" type="pres">
      <dgm:prSet presAssocID="{D13A5187-4EAF-4B81-954C-4F755D6727AE}" presName="arrowDiagram3" presStyleCnt="0"/>
      <dgm:spPr/>
    </dgm:pt>
    <dgm:pt modelId="{B41FE499-814D-4E6D-9CFE-7DE00723F7E8}" type="pres">
      <dgm:prSet presAssocID="{0B447004-9637-48F4-88B8-4AF83C3F8396}" presName="bullet3a" presStyleLbl="node1" presStyleIdx="0" presStyleCnt="3"/>
      <dgm:spPr/>
    </dgm:pt>
    <dgm:pt modelId="{81A36ABD-0CBC-4144-B7E1-352DB88E8E67}" type="pres">
      <dgm:prSet presAssocID="{0B447004-9637-48F4-88B8-4AF83C3F8396}" presName="textBox3a" presStyleLbl="revTx" presStyleIdx="0" presStyleCnt="3">
        <dgm:presLayoutVars>
          <dgm:bulletEnabled val="1"/>
        </dgm:presLayoutVars>
      </dgm:prSet>
      <dgm:spPr/>
      <dgm:t>
        <a:bodyPr/>
        <a:lstStyle/>
        <a:p>
          <a:endParaRPr lang="en-GB"/>
        </a:p>
      </dgm:t>
    </dgm:pt>
    <dgm:pt modelId="{E1114AF5-1668-4950-825F-C04934815B6A}" type="pres">
      <dgm:prSet presAssocID="{AA845E89-4A49-4BD3-8661-E8448DCE50FB}" presName="bullet3b" presStyleLbl="node1" presStyleIdx="1" presStyleCnt="3"/>
      <dgm:spPr/>
    </dgm:pt>
    <dgm:pt modelId="{4627D2E3-C187-4A3D-BFB8-74F532BE4C6B}" type="pres">
      <dgm:prSet presAssocID="{AA845E89-4A49-4BD3-8661-E8448DCE50FB}" presName="textBox3b" presStyleLbl="revTx" presStyleIdx="1" presStyleCnt="3" custScaleY="55882">
        <dgm:presLayoutVars>
          <dgm:bulletEnabled val="1"/>
        </dgm:presLayoutVars>
      </dgm:prSet>
      <dgm:spPr/>
      <dgm:t>
        <a:bodyPr/>
        <a:lstStyle/>
        <a:p>
          <a:endParaRPr lang="en-GB"/>
        </a:p>
      </dgm:t>
    </dgm:pt>
    <dgm:pt modelId="{046D90D1-F1E5-4925-87B7-34D17FF842D7}" type="pres">
      <dgm:prSet presAssocID="{6C7615A8-DB2D-48EB-88A0-1B015BF3CCE8}" presName="bullet3c" presStyleLbl="node1" presStyleIdx="2" presStyleCnt="3"/>
      <dgm:spPr/>
    </dgm:pt>
    <dgm:pt modelId="{12F05E93-87AA-4904-9192-1D2FDE70893B}" type="pres">
      <dgm:prSet presAssocID="{6C7615A8-DB2D-48EB-88A0-1B015BF3CCE8}" presName="textBox3c" presStyleLbl="revTx" presStyleIdx="2" presStyleCnt="3" custScaleY="53957" custLinFactNeighborX="-6250" custLinFactNeighborY="-9352">
        <dgm:presLayoutVars>
          <dgm:bulletEnabled val="1"/>
        </dgm:presLayoutVars>
      </dgm:prSet>
      <dgm:spPr/>
      <dgm:t>
        <a:bodyPr/>
        <a:lstStyle/>
        <a:p>
          <a:endParaRPr lang="en-GB"/>
        </a:p>
      </dgm:t>
    </dgm:pt>
  </dgm:ptLst>
  <dgm:cxnLst>
    <dgm:cxn modelId="{F70B5356-590E-4BEE-89A5-E2B66600D406}" type="presOf" srcId="{0B447004-9637-48F4-88B8-4AF83C3F8396}" destId="{81A36ABD-0CBC-4144-B7E1-352DB88E8E67}" srcOrd="0" destOrd="0" presId="urn:microsoft.com/office/officeart/2005/8/layout/arrow2"/>
    <dgm:cxn modelId="{15733266-7B62-41D9-969A-D914E27367F5}" srcId="{D13A5187-4EAF-4B81-954C-4F755D6727AE}" destId="{AA845E89-4A49-4BD3-8661-E8448DCE50FB}" srcOrd="1" destOrd="0" parTransId="{8F0674CB-EEC0-493B-A198-89C8377602F7}" sibTransId="{A3B79FA2-CF47-496D-8326-EFF9ED1FC0B7}"/>
    <dgm:cxn modelId="{70B7D7C2-300A-44C0-86AE-F43A9C70C6A7}" srcId="{D13A5187-4EAF-4B81-954C-4F755D6727AE}" destId="{6C7615A8-DB2D-48EB-88A0-1B015BF3CCE8}" srcOrd="2" destOrd="0" parTransId="{E75EB575-AD24-4644-912B-7595BA17795B}" sibTransId="{DCFD1EC4-7D1A-41CE-9E7B-906258E465AB}"/>
    <dgm:cxn modelId="{504F66AF-A658-4AF8-98D5-91025F215B4A}" srcId="{D13A5187-4EAF-4B81-954C-4F755D6727AE}" destId="{0B447004-9637-48F4-88B8-4AF83C3F8396}" srcOrd="0" destOrd="0" parTransId="{219785B8-2BF6-4E2E-B776-357C60AFB39F}" sibTransId="{543AEED4-C06A-4EE2-8ABF-FBAA3DA95A57}"/>
    <dgm:cxn modelId="{D8861968-9A4A-43C5-BC7C-13F66638FA21}" type="presOf" srcId="{AA845E89-4A49-4BD3-8661-E8448DCE50FB}" destId="{4627D2E3-C187-4A3D-BFB8-74F532BE4C6B}" srcOrd="0" destOrd="0" presId="urn:microsoft.com/office/officeart/2005/8/layout/arrow2"/>
    <dgm:cxn modelId="{24796438-31C8-44EC-953F-ED9698DF4750}" type="presOf" srcId="{6C7615A8-DB2D-48EB-88A0-1B015BF3CCE8}" destId="{12F05E93-87AA-4904-9192-1D2FDE70893B}" srcOrd="0" destOrd="0" presId="urn:microsoft.com/office/officeart/2005/8/layout/arrow2"/>
    <dgm:cxn modelId="{167450F6-76F5-4D5D-B621-DAEB78990BD7}" type="presOf" srcId="{D13A5187-4EAF-4B81-954C-4F755D6727AE}" destId="{9C9F0E13-3617-4E29-9AC7-45240FA4CB13}" srcOrd="0" destOrd="0" presId="urn:microsoft.com/office/officeart/2005/8/layout/arrow2"/>
    <dgm:cxn modelId="{1ACDC230-6FDD-49AF-B755-42951E8F92E1}" type="presParOf" srcId="{9C9F0E13-3617-4E29-9AC7-45240FA4CB13}" destId="{DEA23594-1C5E-47D5-88D2-2B19E5C0834E}" srcOrd="0" destOrd="0" presId="urn:microsoft.com/office/officeart/2005/8/layout/arrow2"/>
    <dgm:cxn modelId="{AD551DAC-4FBC-46EE-B805-8D017DF177ED}" type="presParOf" srcId="{9C9F0E13-3617-4E29-9AC7-45240FA4CB13}" destId="{80A5FE75-86D9-4279-8A53-33F50D39F756}" srcOrd="1" destOrd="0" presId="urn:microsoft.com/office/officeart/2005/8/layout/arrow2"/>
    <dgm:cxn modelId="{0120DB18-787E-468A-8021-0DE8EC3DB68D}" type="presParOf" srcId="{80A5FE75-86D9-4279-8A53-33F50D39F756}" destId="{B41FE499-814D-4E6D-9CFE-7DE00723F7E8}" srcOrd="0" destOrd="0" presId="urn:microsoft.com/office/officeart/2005/8/layout/arrow2"/>
    <dgm:cxn modelId="{37DD8921-2A12-4189-AED1-833F2FA22827}" type="presParOf" srcId="{80A5FE75-86D9-4279-8A53-33F50D39F756}" destId="{81A36ABD-0CBC-4144-B7E1-352DB88E8E67}" srcOrd="1" destOrd="0" presId="urn:microsoft.com/office/officeart/2005/8/layout/arrow2"/>
    <dgm:cxn modelId="{4375AA58-BA2E-4194-937C-84D0DC3A82BC}" type="presParOf" srcId="{80A5FE75-86D9-4279-8A53-33F50D39F756}" destId="{E1114AF5-1668-4950-825F-C04934815B6A}" srcOrd="2" destOrd="0" presId="urn:microsoft.com/office/officeart/2005/8/layout/arrow2"/>
    <dgm:cxn modelId="{90BE966C-65FA-47FE-A68D-8DA629869991}" type="presParOf" srcId="{80A5FE75-86D9-4279-8A53-33F50D39F756}" destId="{4627D2E3-C187-4A3D-BFB8-74F532BE4C6B}" srcOrd="3" destOrd="0" presId="urn:microsoft.com/office/officeart/2005/8/layout/arrow2"/>
    <dgm:cxn modelId="{96F0CCC7-D61D-4A29-82D0-85D74C0AF702}" type="presParOf" srcId="{80A5FE75-86D9-4279-8A53-33F50D39F756}" destId="{046D90D1-F1E5-4925-87B7-34D17FF842D7}" srcOrd="4" destOrd="0" presId="urn:microsoft.com/office/officeart/2005/8/layout/arrow2"/>
    <dgm:cxn modelId="{6C119BED-EA76-49DF-B385-F18BFDED0726}" type="presParOf" srcId="{80A5FE75-86D9-4279-8A53-33F50D39F756}" destId="{12F05E93-87AA-4904-9192-1D2FDE70893B}"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99E8D-966D-4217-8061-9845A2D1F0CC}">
      <dsp:nvSpPr>
        <dsp:cNvPr id="0" name=""/>
        <dsp:cNvSpPr/>
      </dsp:nvSpPr>
      <dsp:spPr>
        <a:xfrm>
          <a:off x="21091" y="152957"/>
          <a:ext cx="7273016" cy="105922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68152" numCol="1" spcCol="1270" anchor="ctr" anchorCtr="0">
          <a:noAutofit/>
        </a:bodyPr>
        <a:lstStyle/>
        <a:p>
          <a:pPr lvl="0" algn="l" defTabSz="933450">
            <a:lnSpc>
              <a:spcPct val="90000"/>
            </a:lnSpc>
            <a:spcBef>
              <a:spcPct val="0"/>
            </a:spcBef>
            <a:spcAft>
              <a:spcPct val="35000"/>
            </a:spcAft>
          </a:pPr>
          <a:r>
            <a:rPr lang="en-GB" sz="2100" kern="1200" dirty="0" smtClean="0"/>
            <a:t>WO</a:t>
          </a:r>
          <a:endParaRPr lang="en-GB" sz="2100" kern="1200" dirty="0"/>
        </a:p>
      </dsp:txBody>
      <dsp:txXfrm>
        <a:off x="21091" y="417764"/>
        <a:ext cx="7008209" cy="529614"/>
      </dsp:txXfrm>
    </dsp:sp>
    <dsp:sp modelId="{08177DB7-BAB2-4041-9A64-27F98A9381EE}">
      <dsp:nvSpPr>
        <dsp:cNvPr id="0" name=""/>
        <dsp:cNvSpPr/>
      </dsp:nvSpPr>
      <dsp:spPr>
        <a:xfrm>
          <a:off x="21091" y="969775"/>
          <a:ext cx="2240089" cy="204046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ZA" sz="2400" kern="1200" dirty="0" smtClean="0"/>
            <a:t>Paid work created for an individual on an EPWP project for any period of time.</a:t>
          </a:r>
          <a:endParaRPr lang="en-GB" sz="2400" kern="1200" dirty="0"/>
        </a:p>
      </dsp:txBody>
      <dsp:txXfrm>
        <a:off x="21091" y="969775"/>
        <a:ext cx="2240089" cy="2040463"/>
      </dsp:txXfrm>
    </dsp:sp>
    <dsp:sp modelId="{98A5906F-5D1B-4065-BAD9-74D5A407DF54}">
      <dsp:nvSpPr>
        <dsp:cNvPr id="0" name=""/>
        <dsp:cNvSpPr/>
      </dsp:nvSpPr>
      <dsp:spPr>
        <a:xfrm>
          <a:off x="2261180" y="506033"/>
          <a:ext cx="5032927" cy="105922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68152" numCol="1" spcCol="1270" anchor="ctr" anchorCtr="0">
          <a:noAutofit/>
        </a:bodyPr>
        <a:lstStyle/>
        <a:p>
          <a:pPr lvl="0" algn="l" defTabSz="933450">
            <a:lnSpc>
              <a:spcPct val="90000"/>
            </a:lnSpc>
            <a:spcBef>
              <a:spcPct val="0"/>
            </a:spcBef>
            <a:spcAft>
              <a:spcPct val="35000"/>
            </a:spcAft>
          </a:pPr>
          <a:r>
            <a:rPr lang="en-GB" sz="2100" kern="1200" dirty="0" smtClean="0"/>
            <a:t>FTE</a:t>
          </a:r>
          <a:endParaRPr lang="en-GB" sz="2100" kern="1200" dirty="0"/>
        </a:p>
      </dsp:txBody>
      <dsp:txXfrm>
        <a:off x="2261180" y="770840"/>
        <a:ext cx="4768120" cy="529614"/>
      </dsp:txXfrm>
    </dsp:sp>
    <dsp:sp modelId="{8253511F-7ACB-4FCC-A814-E0385DE9B182}">
      <dsp:nvSpPr>
        <dsp:cNvPr id="0" name=""/>
        <dsp:cNvSpPr/>
      </dsp:nvSpPr>
      <dsp:spPr>
        <a:xfrm>
          <a:off x="2261180" y="1322851"/>
          <a:ext cx="2240089" cy="204046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ZA" sz="2400" kern="1200" dirty="0" smtClean="0"/>
            <a:t>One person-year of employment. One person year is equivalent to 230 person days of work.</a:t>
          </a:r>
          <a:endParaRPr lang="en-GB" sz="2400" kern="1200" dirty="0"/>
        </a:p>
      </dsp:txBody>
      <dsp:txXfrm>
        <a:off x="2261180" y="1322851"/>
        <a:ext cx="2240089" cy="2040463"/>
      </dsp:txXfrm>
    </dsp:sp>
    <dsp:sp modelId="{4600E619-41DB-4988-99C5-527190CC227B}">
      <dsp:nvSpPr>
        <dsp:cNvPr id="0" name=""/>
        <dsp:cNvSpPr/>
      </dsp:nvSpPr>
      <dsp:spPr>
        <a:xfrm>
          <a:off x="4501269" y="859109"/>
          <a:ext cx="2792838" cy="105922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68152" numCol="1" spcCol="1270" anchor="ctr" anchorCtr="0">
          <a:noAutofit/>
        </a:bodyPr>
        <a:lstStyle/>
        <a:p>
          <a:pPr lvl="0" algn="l" defTabSz="933450">
            <a:lnSpc>
              <a:spcPct val="90000"/>
            </a:lnSpc>
            <a:spcBef>
              <a:spcPct val="0"/>
            </a:spcBef>
            <a:spcAft>
              <a:spcPct val="35000"/>
            </a:spcAft>
          </a:pPr>
          <a:r>
            <a:rPr lang="en-GB" sz="2100" kern="1200" dirty="0" smtClean="0"/>
            <a:t>LI</a:t>
          </a:r>
          <a:endParaRPr lang="en-GB" sz="2100" kern="1200" dirty="0"/>
        </a:p>
      </dsp:txBody>
      <dsp:txXfrm>
        <a:off x="4501269" y="1123916"/>
        <a:ext cx="2528031" cy="529614"/>
      </dsp:txXfrm>
    </dsp:sp>
    <dsp:sp modelId="{16E645B9-1228-427A-A49C-AE44FE141F10}">
      <dsp:nvSpPr>
        <dsp:cNvPr id="0" name=""/>
        <dsp:cNvSpPr/>
      </dsp:nvSpPr>
      <dsp:spPr>
        <a:xfrm>
          <a:off x="4501269" y="1451413"/>
          <a:ext cx="2240089" cy="245962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ZA" sz="2400" kern="1200" dirty="0" smtClean="0"/>
            <a:t>Expenditure on wages expressed at a percentage of total project expenditure</a:t>
          </a:r>
          <a:r>
            <a:rPr lang="en-ZA" sz="2000" kern="1200" dirty="0" smtClean="0"/>
            <a:t>. </a:t>
          </a:r>
          <a:endParaRPr lang="en-GB" sz="2000" kern="1200" dirty="0"/>
        </a:p>
      </dsp:txBody>
      <dsp:txXfrm>
        <a:off x="4501269" y="1451413"/>
        <a:ext cx="2240089" cy="2459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5392D-B591-47D1-9047-30FA34BEB5B3}">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6C4F4A-F69D-4369-B69C-374470E17AE3}">
      <dsp:nvSpPr>
        <dsp:cNvPr id="0" name=""/>
        <dsp:cNvSpPr/>
      </dsp:nvSpPr>
      <dsp:spPr>
        <a:xfrm>
          <a:off x="384538" y="253918"/>
          <a:ext cx="3827475" cy="508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a:lnSpc>
              <a:spcPct val="90000"/>
            </a:lnSpc>
            <a:spcBef>
              <a:spcPct val="0"/>
            </a:spcBef>
            <a:spcAft>
              <a:spcPct val="35000"/>
            </a:spcAft>
          </a:pPr>
          <a:r>
            <a:rPr lang="en-GB" sz="2700" kern="1200" dirty="0" smtClean="0"/>
            <a:t>Labour </a:t>
          </a:r>
          <a:endParaRPr lang="en-GB" sz="2700" kern="1200" dirty="0"/>
        </a:p>
      </dsp:txBody>
      <dsp:txXfrm>
        <a:off x="384538" y="253918"/>
        <a:ext cx="3827475" cy="508162"/>
      </dsp:txXfrm>
    </dsp:sp>
    <dsp:sp modelId="{F3F5061E-15A7-48F1-80EF-8AF2011965DA}">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D6D1E-4D1B-4FED-A42D-1232003A0ACD}">
      <dsp:nvSpPr>
        <dsp:cNvPr id="0" name=""/>
        <dsp:cNvSpPr/>
      </dsp:nvSpPr>
      <dsp:spPr>
        <a:xfrm>
          <a:off x="748672" y="1015918"/>
          <a:ext cx="3463340" cy="508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a:lnSpc>
              <a:spcPct val="90000"/>
            </a:lnSpc>
            <a:spcBef>
              <a:spcPct val="0"/>
            </a:spcBef>
            <a:spcAft>
              <a:spcPct val="35000"/>
            </a:spcAft>
          </a:pPr>
          <a:r>
            <a:rPr lang="en-GB" sz="2700" kern="1200" dirty="0" smtClean="0"/>
            <a:t>Supervision</a:t>
          </a:r>
          <a:endParaRPr lang="en-GB" sz="2700" kern="1200" dirty="0"/>
        </a:p>
      </dsp:txBody>
      <dsp:txXfrm>
        <a:off x="748672" y="1015918"/>
        <a:ext cx="3463340" cy="508162"/>
      </dsp:txXfrm>
    </dsp:sp>
    <dsp:sp modelId="{20380009-D7BD-4418-9A6C-539634CBBB0F}">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747657-8AA2-4EE3-BD86-DACE564E8568}">
      <dsp:nvSpPr>
        <dsp:cNvPr id="0" name=""/>
        <dsp:cNvSpPr/>
      </dsp:nvSpPr>
      <dsp:spPr>
        <a:xfrm>
          <a:off x="860432" y="1777918"/>
          <a:ext cx="3351580" cy="508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a:lnSpc>
              <a:spcPct val="90000"/>
            </a:lnSpc>
            <a:spcBef>
              <a:spcPct val="0"/>
            </a:spcBef>
            <a:spcAft>
              <a:spcPct val="35000"/>
            </a:spcAft>
          </a:pPr>
          <a:r>
            <a:rPr lang="en-GB" sz="2700" kern="1200" dirty="0" smtClean="0"/>
            <a:t>Materials</a:t>
          </a:r>
          <a:endParaRPr lang="en-GB" sz="2700" kern="1200" dirty="0"/>
        </a:p>
      </dsp:txBody>
      <dsp:txXfrm>
        <a:off x="860432" y="1777918"/>
        <a:ext cx="3351580" cy="508162"/>
      </dsp:txXfrm>
    </dsp:sp>
    <dsp:sp modelId="{09CE0BAD-4761-496B-A029-2D37DBA7B2AF}">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A5EAF4-338C-4798-A56D-6101E417582A}">
      <dsp:nvSpPr>
        <dsp:cNvPr id="0" name=""/>
        <dsp:cNvSpPr/>
      </dsp:nvSpPr>
      <dsp:spPr>
        <a:xfrm>
          <a:off x="748672" y="2539918"/>
          <a:ext cx="3463340" cy="508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a:lnSpc>
              <a:spcPct val="90000"/>
            </a:lnSpc>
            <a:spcBef>
              <a:spcPct val="0"/>
            </a:spcBef>
            <a:spcAft>
              <a:spcPct val="35000"/>
            </a:spcAft>
          </a:pPr>
          <a:r>
            <a:rPr lang="en-GB" sz="2700" kern="1200" dirty="0" smtClean="0"/>
            <a:t>Tools and Equipment </a:t>
          </a:r>
          <a:endParaRPr lang="en-GB" sz="2700" kern="1200" dirty="0"/>
        </a:p>
      </dsp:txBody>
      <dsp:txXfrm>
        <a:off x="748672" y="2539918"/>
        <a:ext cx="3463340" cy="508162"/>
      </dsp:txXfrm>
    </dsp:sp>
    <dsp:sp modelId="{9D3780DA-81DE-4C9F-8589-B4C60D06FED7}">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037E36-E83F-4C30-8D8C-ED5B4BED7AE8}">
      <dsp:nvSpPr>
        <dsp:cNvPr id="0" name=""/>
        <dsp:cNvSpPr/>
      </dsp:nvSpPr>
      <dsp:spPr>
        <a:xfrm>
          <a:off x="384538" y="3301918"/>
          <a:ext cx="3827475" cy="508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a:lnSpc>
              <a:spcPct val="90000"/>
            </a:lnSpc>
            <a:spcBef>
              <a:spcPct val="0"/>
            </a:spcBef>
            <a:spcAft>
              <a:spcPct val="35000"/>
            </a:spcAft>
          </a:pPr>
          <a:r>
            <a:rPr lang="en-GB" sz="2700" kern="1200" dirty="0" smtClean="0"/>
            <a:t>Transport</a:t>
          </a:r>
          <a:endParaRPr lang="en-GB" sz="2700" kern="1200" dirty="0"/>
        </a:p>
      </dsp:txBody>
      <dsp:txXfrm>
        <a:off x="384538" y="3301918"/>
        <a:ext cx="3827475" cy="508162"/>
      </dsp:txXfrm>
    </dsp:sp>
    <dsp:sp modelId="{3A85B4A5-9AAB-49F0-8C20-4E476D0225CF}">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B039BA-7C01-4A88-A6A7-3EAA3EA1CAC5}">
      <dsp:nvSpPr>
        <dsp:cNvPr id="0" name=""/>
        <dsp:cNvSpPr/>
      </dsp:nvSpPr>
      <dsp:spPr>
        <a:xfrm rot="16200000">
          <a:off x="-1618445" y="1619457"/>
          <a:ext cx="5868986" cy="263007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dirty="0" smtClean="0"/>
            <a:t>DEFINITION</a:t>
          </a:r>
          <a:endParaRPr lang="en-GB" sz="2400" kern="1200" dirty="0"/>
        </a:p>
        <a:p>
          <a:pPr marL="228600" lvl="1" indent="-228600" algn="l" defTabSz="889000">
            <a:lnSpc>
              <a:spcPct val="90000"/>
            </a:lnSpc>
            <a:spcBef>
              <a:spcPct val="0"/>
            </a:spcBef>
            <a:spcAft>
              <a:spcPct val="15000"/>
            </a:spcAft>
            <a:buChar char="••"/>
          </a:pPr>
          <a:r>
            <a:rPr lang="en-ZA" sz="2000" kern="1200" dirty="0" smtClean="0"/>
            <a:t>Expenditure on wages expressed as a percentage of total project expenditure – for example if a R10m project pays out R2m as wages for unskilled workers the labour intensity is 20%</a:t>
          </a:r>
          <a:endParaRPr lang="en-GB" sz="2000" kern="1200" dirty="0"/>
        </a:p>
      </dsp:txBody>
      <dsp:txXfrm rot="5400000">
        <a:off x="1012" y="1173797"/>
        <a:ext cx="2630072" cy="3521392"/>
      </dsp:txXfrm>
    </dsp:sp>
    <dsp:sp modelId="{45705D21-7685-40D3-8B95-9A03ED786B57}">
      <dsp:nvSpPr>
        <dsp:cNvPr id="0" name=""/>
        <dsp:cNvSpPr/>
      </dsp:nvSpPr>
      <dsp:spPr>
        <a:xfrm rot="16200000">
          <a:off x="1208881" y="1619457"/>
          <a:ext cx="5868986" cy="263007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1450" bIns="0" numCol="1" spcCol="1270" anchor="t" anchorCtr="0">
          <a:noAutofit/>
        </a:bodyPr>
        <a:lstStyle/>
        <a:p>
          <a:pPr lvl="0" algn="l" defTabSz="1200150">
            <a:lnSpc>
              <a:spcPct val="90000"/>
            </a:lnSpc>
            <a:spcBef>
              <a:spcPct val="0"/>
            </a:spcBef>
            <a:spcAft>
              <a:spcPct val="35000"/>
            </a:spcAft>
          </a:pPr>
          <a:r>
            <a:rPr lang="en-GB" sz="2700" kern="1200" dirty="0" smtClean="0"/>
            <a:t>LI TRENDS</a:t>
          </a:r>
          <a:endParaRPr lang="en-GB" sz="2700" kern="1200" dirty="0"/>
        </a:p>
        <a:p>
          <a:pPr marL="228600" lvl="1" indent="-228600" algn="l" defTabSz="889000">
            <a:lnSpc>
              <a:spcPct val="90000"/>
            </a:lnSpc>
            <a:spcBef>
              <a:spcPct val="0"/>
            </a:spcBef>
            <a:spcAft>
              <a:spcPct val="15000"/>
            </a:spcAft>
            <a:buChar char="••"/>
          </a:pPr>
          <a:r>
            <a:rPr lang="en-ZA" sz="2000" kern="1200" dirty="0" smtClean="0"/>
            <a:t>The higher the labour intensity, the more the project expenditure is paid as wages to workers. Labour intensive methods yield higher labour intensity than machine intensive methods</a:t>
          </a:r>
          <a:endParaRPr lang="en-GB" sz="2000" kern="1200" dirty="0"/>
        </a:p>
      </dsp:txBody>
      <dsp:txXfrm rot="5400000">
        <a:off x="2828338" y="1173797"/>
        <a:ext cx="2630072" cy="3521392"/>
      </dsp:txXfrm>
    </dsp:sp>
    <dsp:sp modelId="{8D72AD57-4B22-4876-8C83-EFAC505A99B7}">
      <dsp:nvSpPr>
        <dsp:cNvPr id="0" name=""/>
        <dsp:cNvSpPr/>
      </dsp:nvSpPr>
      <dsp:spPr>
        <a:xfrm rot="16200000">
          <a:off x="4036208" y="1619457"/>
          <a:ext cx="5868986" cy="263007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1200150">
            <a:lnSpc>
              <a:spcPct val="90000"/>
            </a:lnSpc>
            <a:spcBef>
              <a:spcPct val="0"/>
            </a:spcBef>
            <a:spcAft>
              <a:spcPct val="35000"/>
            </a:spcAft>
          </a:pPr>
          <a:r>
            <a:rPr lang="en-GB" sz="2700" kern="1200" dirty="0" smtClean="0"/>
            <a:t>IMPACT</a:t>
          </a:r>
          <a:endParaRPr lang="en-GB" sz="2700" kern="1200" dirty="0"/>
        </a:p>
        <a:p>
          <a:pPr marL="228600" lvl="1" indent="-228600" algn="l" defTabSz="889000">
            <a:lnSpc>
              <a:spcPct val="90000"/>
            </a:lnSpc>
            <a:spcBef>
              <a:spcPct val="0"/>
            </a:spcBef>
            <a:spcAft>
              <a:spcPct val="15000"/>
            </a:spcAft>
            <a:buChar char="••"/>
          </a:pPr>
          <a:r>
            <a:rPr lang="en-GB" sz="2000" kern="1200" dirty="0" smtClean="0"/>
            <a:t>Labour intensity is a proxy indicator of project expenditure, injected into the local economy in the form of wages - </a:t>
          </a:r>
          <a:r>
            <a:rPr lang="en-ZA" sz="2000" kern="1200" dirty="0" smtClean="0"/>
            <a:t>to circulate and stimulate the local economy</a:t>
          </a:r>
          <a:endParaRPr lang="en-GB" sz="2000" kern="1200" dirty="0"/>
        </a:p>
      </dsp:txBody>
      <dsp:txXfrm rot="5400000">
        <a:off x="5655665" y="1173797"/>
        <a:ext cx="2630072" cy="35213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FEF7F-A9D3-4ACD-800D-C8F23B06C099}">
      <dsp:nvSpPr>
        <dsp:cNvPr id="0" name=""/>
        <dsp:cNvSpPr/>
      </dsp:nvSpPr>
      <dsp:spPr>
        <a:xfrm rot="5400000">
          <a:off x="5217223" y="-2086725"/>
          <a:ext cx="939165" cy="53522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smtClean="0"/>
            <a:t>Select projects that are amenable to use of labour intensive methods i.e. where labour can be used as a primary resource supplemented by machines for activities that labour cannot perform</a:t>
          </a:r>
          <a:endParaRPr lang="en-GB" sz="1500" kern="1200" dirty="0"/>
        </a:p>
      </dsp:txBody>
      <dsp:txXfrm rot="-5400000">
        <a:off x="3010662" y="165682"/>
        <a:ext cx="5306442" cy="847473"/>
      </dsp:txXfrm>
    </dsp:sp>
    <dsp:sp modelId="{B0918CE1-FCBA-4ECC-AF94-F1322950F026}">
      <dsp:nvSpPr>
        <dsp:cNvPr id="0" name=""/>
        <dsp:cNvSpPr/>
      </dsp:nvSpPr>
      <dsp:spPr>
        <a:xfrm>
          <a:off x="0" y="2440"/>
          <a:ext cx="3010662" cy="11739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Project Selection</a:t>
          </a:r>
          <a:endParaRPr lang="en-GB" sz="3000" kern="1200" dirty="0"/>
        </a:p>
      </dsp:txBody>
      <dsp:txXfrm>
        <a:off x="57308" y="59748"/>
        <a:ext cx="2896046" cy="1059340"/>
      </dsp:txXfrm>
    </dsp:sp>
    <dsp:sp modelId="{A26BCC39-1D0D-4EC2-9045-7147F9C89355}">
      <dsp:nvSpPr>
        <dsp:cNvPr id="0" name=""/>
        <dsp:cNvSpPr/>
      </dsp:nvSpPr>
      <dsp:spPr>
        <a:xfrm rot="5400000">
          <a:off x="5217223" y="-854071"/>
          <a:ext cx="939165" cy="53522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smtClean="0"/>
            <a:t>Design project work methods with use of labour in mind</a:t>
          </a:r>
          <a:endParaRPr lang="en-GB" sz="1500" kern="1200" dirty="0"/>
        </a:p>
        <a:p>
          <a:pPr marL="114300" lvl="1" indent="-114300" algn="l" defTabSz="666750">
            <a:lnSpc>
              <a:spcPct val="90000"/>
            </a:lnSpc>
            <a:spcBef>
              <a:spcPct val="0"/>
            </a:spcBef>
            <a:spcAft>
              <a:spcPct val="15000"/>
            </a:spcAft>
            <a:buChar char="••"/>
          </a:pPr>
          <a:r>
            <a:rPr lang="en-GB" sz="1500" kern="1200" dirty="0" smtClean="0"/>
            <a:t>After the project design estimate the employment creation and the associated labour intensity </a:t>
          </a:r>
          <a:endParaRPr lang="en-GB" sz="1500" kern="1200" dirty="0"/>
        </a:p>
      </dsp:txBody>
      <dsp:txXfrm rot="-5400000">
        <a:off x="3010662" y="1398336"/>
        <a:ext cx="5306442" cy="847473"/>
      </dsp:txXfrm>
    </dsp:sp>
    <dsp:sp modelId="{0C9FA490-10C0-4304-B879-87151751A117}">
      <dsp:nvSpPr>
        <dsp:cNvPr id="0" name=""/>
        <dsp:cNvSpPr/>
      </dsp:nvSpPr>
      <dsp:spPr>
        <a:xfrm>
          <a:off x="0" y="1235094"/>
          <a:ext cx="3010662" cy="11739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Project Design</a:t>
          </a:r>
          <a:endParaRPr lang="en-GB" sz="3000" kern="1200" dirty="0"/>
        </a:p>
      </dsp:txBody>
      <dsp:txXfrm>
        <a:off x="57308" y="1292402"/>
        <a:ext cx="2896046" cy="1059340"/>
      </dsp:txXfrm>
    </dsp:sp>
    <dsp:sp modelId="{A607EA97-9958-414C-847A-50F35E52514A}">
      <dsp:nvSpPr>
        <dsp:cNvPr id="0" name=""/>
        <dsp:cNvSpPr/>
      </dsp:nvSpPr>
      <dsp:spPr>
        <a:xfrm rot="5400000">
          <a:off x="5217223" y="378583"/>
          <a:ext cx="939165" cy="53522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smtClean="0"/>
            <a:t>The tender documents should specify the wage rates for unskilled labour, target employment to be created and minimum labour intensity to be achieved by those who intend to tender</a:t>
          </a:r>
          <a:endParaRPr lang="en-GB" sz="1500" kern="1200" dirty="0"/>
        </a:p>
      </dsp:txBody>
      <dsp:txXfrm rot="-5400000">
        <a:off x="3010662" y="2630990"/>
        <a:ext cx="5306442" cy="847473"/>
      </dsp:txXfrm>
    </dsp:sp>
    <dsp:sp modelId="{260E7E63-850C-4941-8B49-A1FF1EF3BCF3}">
      <dsp:nvSpPr>
        <dsp:cNvPr id="0" name=""/>
        <dsp:cNvSpPr/>
      </dsp:nvSpPr>
      <dsp:spPr>
        <a:xfrm>
          <a:off x="0" y="2467748"/>
          <a:ext cx="3010662" cy="11739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Procurement</a:t>
          </a:r>
          <a:endParaRPr lang="en-GB" sz="3000" kern="1200" dirty="0"/>
        </a:p>
      </dsp:txBody>
      <dsp:txXfrm>
        <a:off x="57308" y="2525056"/>
        <a:ext cx="2896046" cy="1059340"/>
      </dsp:txXfrm>
    </dsp:sp>
    <dsp:sp modelId="{43D4409B-F5AD-4A6E-8EE5-C1FE4452E23C}">
      <dsp:nvSpPr>
        <dsp:cNvPr id="0" name=""/>
        <dsp:cNvSpPr/>
      </dsp:nvSpPr>
      <dsp:spPr>
        <a:xfrm rot="5400000">
          <a:off x="5217223" y="1611237"/>
          <a:ext cx="939165" cy="53522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smtClean="0"/>
            <a:t>Monitor that implementers who are awarded contracts based on delivering agreed employment targets actually do so. It is important to have mechanisms to deal with service providers who ignore the employment creation deliverables after winning contracts </a:t>
          </a:r>
          <a:endParaRPr lang="en-GB" sz="1500" kern="1200" dirty="0"/>
        </a:p>
      </dsp:txBody>
      <dsp:txXfrm rot="-5400000">
        <a:off x="3010662" y="3863644"/>
        <a:ext cx="5306442" cy="847473"/>
      </dsp:txXfrm>
    </dsp:sp>
    <dsp:sp modelId="{07A44286-E2FD-43E1-A662-7232F1A25B91}">
      <dsp:nvSpPr>
        <dsp:cNvPr id="0" name=""/>
        <dsp:cNvSpPr/>
      </dsp:nvSpPr>
      <dsp:spPr>
        <a:xfrm>
          <a:off x="0" y="3700402"/>
          <a:ext cx="3010662" cy="11739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smtClean="0"/>
            <a:t>Implementation</a:t>
          </a:r>
          <a:endParaRPr lang="en-GB" sz="3000" kern="1200" dirty="0"/>
        </a:p>
      </dsp:txBody>
      <dsp:txXfrm>
        <a:off x="57308" y="3757710"/>
        <a:ext cx="2896046" cy="10593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CC209-D198-4E69-A446-E72FF104A071}">
      <dsp:nvSpPr>
        <dsp:cNvPr id="0" name=""/>
        <dsp:cNvSpPr/>
      </dsp:nvSpPr>
      <dsp:spPr>
        <a:xfrm rot="5400000">
          <a:off x="5607286" y="-2356936"/>
          <a:ext cx="910370"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Number employed desegregated by demographics</a:t>
          </a:r>
          <a:endParaRPr lang="en-GB" sz="1600" kern="1200" dirty="0"/>
        </a:p>
        <a:p>
          <a:pPr marL="171450" lvl="1" indent="-171450" algn="l" defTabSz="711200">
            <a:lnSpc>
              <a:spcPct val="90000"/>
            </a:lnSpc>
            <a:spcBef>
              <a:spcPct val="0"/>
            </a:spcBef>
            <a:spcAft>
              <a:spcPct val="15000"/>
            </a:spcAft>
            <a:buChar char="••"/>
          </a:pPr>
          <a:r>
            <a:rPr lang="en-GB" sz="1600" kern="1200" dirty="0" smtClean="0"/>
            <a:t>Average income earned  per participant</a:t>
          </a:r>
          <a:endParaRPr lang="en-GB" sz="1600" kern="1200" dirty="0"/>
        </a:p>
        <a:p>
          <a:pPr marL="171450" lvl="1" indent="-171450" algn="l" defTabSz="711200">
            <a:lnSpc>
              <a:spcPct val="90000"/>
            </a:lnSpc>
            <a:spcBef>
              <a:spcPct val="0"/>
            </a:spcBef>
            <a:spcAft>
              <a:spcPct val="15000"/>
            </a:spcAft>
            <a:buChar char="••"/>
          </a:pPr>
          <a:r>
            <a:rPr lang="en-GB" sz="1600" kern="1200" dirty="0" smtClean="0"/>
            <a:t>Training received (accredited and non accredited)</a:t>
          </a:r>
          <a:endParaRPr lang="en-GB" sz="1600" kern="1200" dirty="0"/>
        </a:p>
        <a:p>
          <a:pPr marL="171450" lvl="1" indent="-171450" algn="l" defTabSz="711200">
            <a:lnSpc>
              <a:spcPct val="90000"/>
            </a:lnSpc>
            <a:spcBef>
              <a:spcPct val="0"/>
            </a:spcBef>
            <a:spcAft>
              <a:spcPct val="15000"/>
            </a:spcAft>
            <a:buChar char="••"/>
          </a:pPr>
          <a:r>
            <a:rPr lang="en-GB" sz="1600" kern="1200" dirty="0" smtClean="0"/>
            <a:t>Fairness and transparency of recruitment of participants</a:t>
          </a:r>
          <a:endParaRPr lang="en-GB" sz="1600" kern="1200" dirty="0"/>
        </a:p>
      </dsp:txBody>
      <dsp:txXfrm rot="-5400000">
        <a:off x="3209544" y="85247"/>
        <a:ext cx="5661415" cy="821488"/>
      </dsp:txXfrm>
    </dsp:sp>
    <dsp:sp modelId="{98E3349D-C427-4AE0-8002-4C29DCEB3DE3}">
      <dsp:nvSpPr>
        <dsp:cNvPr id="0" name=""/>
        <dsp:cNvSpPr/>
      </dsp:nvSpPr>
      <dsp:spPr>
        <a:xfrm>
          <a:off x="0" y="2337"/>
          <a:ext cx="3209544" cy="9873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Participant</a:t>
          </a:r>
          <a:endParaRPr lang="en-GB" sz="4200" kern="1200" dirty="0"/>
        </a:p>
      </dsp:txBody>
      <dsp:txXfrm>
        <a:off x="48196" y="50533"/>
        <a:ext cx="3113152" cy="890917"/>
      </dsp:txXfrm>
    </dsp:sp>
    <dsp:sp modelId="{9BCCE963-C74C-49F3-8159-2C1451B3DE55}">
      <dsp:nvSpPr>
        <dsp:cNvPr id="0" name=""/>
        <dsp:cNvSpPr/>
      </dsp:nvSpPr>
      <dsp:spPr>
        <a:xfrm rot="5400000">
          <a:off x="5667548" y="-1320261"/>
          <a:ext cx="789847"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Household assets acquired</a:t>
          </a:r>
          <a:endParaRPr lang="en-GB" sz="1600" kern="1200" dirty="0"/>
        </a:p>
        <a:p>
          <a:pPr marL="171450" lvl="1" indent="-171450" algn="l" defTabSz="711200">
            <a:lnSpc>
              <a:spcPct val="90000"/>
            </a:lnSpc>
            <a:spcBef>
              <a:spcPct val="0"/>
            </a:spcBef>
            <a:spcAft>
              <a:spcPct val="15000"/>
            </a:spcAft>
            <a:buChar char="••"/>
          </a:pPr>
          <a:r>
            <a:rPr lang="en-GB" sz="1600" kern="1200" dirty="0" smtClean="0"/>
            <a:t>Number of dependents on  EPWP participants</a:t>
          </a:r>
          <a:endParaRPr lang="en-GB" sz="1600" kern="1200" dirty="0"/>
        </a:p>
        <a:p>
          <a:pPr marL="171450" lvl="1" indent="-171450" algn="l" defTabSz="711200">
            <a:lnSpc>
              <a:spcPct val="90000"/>
            </a:lnSpc>
            <a:spcBef>
              <a:spcPct val="0"/>
            </a:spcBef>
            <a:spcAft>
              <a:spcPct val="15000"/>
            </a:spcAft>
            <a:buChar char="••"/>
          </a:pPr>
          <a:r>
            <a:rPr lang="en-GB" sz="1600" kern="1200" dirty="0" smtClean="0"/>
            <a:t>Changes in household expenditure patterns</a:t>
          </a:r>
          <a:endParaRPr lang="en-GB" sz="1600" kern="1200" dirty="0"/>
        </a:p>
      </dsp:txBody>
      <dsp:txXfrm rot="-5400000">
        <a:off x="3209544" y="1176300"/>
        <a:ext cx="5667299" cy="712733"/>
      </dsp:txXfrm>
    </dsp:sp>
    <dsp:sp modelId="{40D71B6F-875D-40B8-AE01-21DE4081BC2E}">
      <dsp:nvSpPr>
        <dsp:cNvPr id="0" name=""/>
        <dsp:cNvSpPr/>
      </dsp:nvSpPr>
      <dsp:spPr>
        <a:xfrm>
          <a:off x="0" y="1039012"/>
          <a:ext cx="3209544" cy="9873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Household</a:t>
          </a:r>
          <a:endParaRPr lang="en-GB" sz="4200" kern="1200" dirty="0"/>
        </a:p>
      </dsp:txBody>
      <dsp:txXfrm>
        <a:off x="48196" y="1087208"/>
        <a:ext cx="3113152" cy="890917"/>
      </dsp:txXfrm>
    </dsp:sp>
    <dsp:sp modelId="{7A51704F-D299-4F3C-AEE6-162EC391BB38}">
      <dsp:nvSpPr>
        <dsp:cNvPr id="0" name=""/>
        <dsp:cNvSpPr/>
      </dsp:nvSpPr>
      <dsp:spPr>
        <a:xfrm rot="5400000">
          <a:off x="5608163" y="-283586"/>
          <a:ext cx="908616" cy="570585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Community assets created  - improved  access to services</a:t>
          </a:r>
          <a:endParaRPr lang="en-GB" sz="1600" kern="1200" dirty="0"/>
        </a:p>
        <a:p>
          <a:pPr marL="171450" lvl="1" indent="-171450" algn="l" defTabSz="711200">
            <a:lnSpc>
              <a:spcPct val="90000"/>
            </a:lnSpc>
            <a:spcBef>
              <a:spcPct val="0"/>
            </a:spcBef>
            <a:spcAft>
              <a:spcPct val="15000"/>
            </a:spcAft>
            <a:buChar char="••"/>
          </a:pPr>
          <a:r>
            <a:rPr lang="en-GB" sz="1600" kern="1200" dirty="0" smtClean="0"/>
            <a:t>Community services delivered</a:t>
          </a:r>
          <a:endParaRPr lang="en-GB" sz="1600" kern="1200" dirty="0"/>
        </a:p>
        <a:p>
          <a:pPr marL="171450" lvl="1" indent="-171450" algn="l" defTabSz="711200">
            <a:lnSpc>
              <a:spcPct val="90000"/>
            </a:lnSpc>
            <a:spcBef>
              <a:spcPct val="0"/>
            </a:spcBef>
            <a:spcAft>
              <a:spcPct val="15000"/>
            </a:spcAft>
            <a:buChar char="••"/>
          </a:pPr>
          <a:r>
            <a:rPr lang="en-GB" sz="1600" kern="1200" dirty="0" smtClean="0"/>
            <a:t>Local businesses stimulated</a:t>
          </a:r>
          <a:endParaRPr lang="en-GB" sz="1600" kern="1200" dirty="0"/>
        </a:p>
        <a:p>
          <a:pPr marL="171450" lvl="1" indent="-171450" algn="l" defTabSz="711200">
            <a:lnSpc>
              <a:spcPct val="90000"/>
            </a:lnSpc>
            <a:spcBef>
              <a:spcPct val="0"/>
            </a:spcBef>
            <a:spcAft>
              <a:spcPct val="15000"/>
            </a:spcAft>
            <a:buChar char="••"/>
          </a:pPr>
          <a:r>
            <a:rPr lang="en-GB" sz="1600" kern="1200" dirty="0" smtClean="0"/>
            <a:t>Fairness and transparency of targeting of participants</a:t>
          </a:r>
          <a:endParaRPr lang="en-GB" sz="1600" kern="1200" dirty="0"/>
        </a:p>
      </dsp:txBody>
      <dsp:txXfrm rot="-5400000">
        <a:off x="3209544" y="2159388"/>
        <a:ext cx="5661501" cy="819906"/>
      </dsp:txXfrm>
    </dsp:sp>
    <dsp:sp modelId="{30D87430-72A3-43A0-AC4A-16ED592CDD52}">
      <dsp:nvSpPr>
        <dsp:cNvPr id="0" name=""/>
        <dsp:cNvSpPr/>
      </dsp:nvSpPr>
      <dsp:spPr>
        <a:xfrm>
          <a:off x="0" y="2075686"/>
          <a:ext cx="3209544" cy="9873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Community</a:t>
          </a:r>
          <a:endParaRPr lang="en-GB" sz="4200" kern="1200" dirty="0"/>
        </a:p>
      </dsp:txBody>
      <dsp:txXfrm>
        <a:off x="48196" y="2123882"/>
        <a:ext cx="3113152" cy="890917"/>
      </dsp:txXfrm>
    </dsp:sp>
    <dsp:sp modelId="{3D8D2D83-12E8-4C37-A4CF-DC4E0F6C63A7}">
      <dsp:nvSpPr>
        <dsp:cNvPr id="0" name=""/>
        <dsp:cNvSpPr/>
      </dsp:nvSpPr>
      <dsp:spPr>
        <a:xfrm rot="5400000">
          <a:off x="5235157" y="1129383"/>
          <a:ext cx="1642788" cy="57002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 Assets created  and employment through maintenance</a:t>
          </a:r>
          <a:endParaRPr lang="en-GB" sz="1600" kern="1200" dirty="0"/>
        </a:p>
        <a:p>
          <a:pPr marL="171450" lvl="1" indent="-171450" algn="l" defTabSz="711200">
            <a:lnSpc>
              <a:spcPct val="90000"/>
            </a:lnSpc>
            <a:spcBef>
              <a:spcPct val="0"/>
            </a:spcBef>
            <a:spcAft>
              <a:spcPct val="15000"/>
            </a:spcAft>
            <a:buChar char="••"/>
          </a:pPr>
          <a:r>
            <a:rPr lang="en-GB" sz="1600" kern="1200" dirty="0" smtClean="0"/>
            <a:t>Services rendered and associated employment</a:t>
          </a:r>
          <a:endParaRPr lang="en-GB" sz="1600" kern="1200" dirty="0"/>
        </a:p>
        <a:p>
          <a:pPr marL="171450" lvl="1" indent="-171450" algn="l" defTabSz="711200">
            <a:lnSpc>
              <a:spcPct val="90000"/>
            </a:lnSpc>
            <a:spcBef>
              <a:spcPct val="0"/>
            </a:spcBef>
            <a:spcAft>
              <a:spcPct val="15000"/>
            </a:spcAft>
            <a:buChar char="••"/>
          </a:pPr>
          <a:r>
            <a:rPr lang="en-GB" sz="1600" kern="1200" dirty="0" smtClean="0"/>
            <a:t>Labour intensity – as proxy for project expenditure injected to community in the form of wages</a:t>
          </a:r>
          <a:endParaRPr lang="en-GB" sz="1600" kern="1200" dirty="0"/>
        </a:p>
        <a:p>
          <a:pPr marL="171450" lvl="1" indent="-171450" algn="l" defTabSz="711200">
            <a:lnSpc>
              <a:spcPct val="90000"/>
            </a:lnSpc>
            <a:spcBef>
              <a:spcPct val="0"/>
            </a:spcBef>
            <a:spcAft>
              <a:spcPct val="15000"/>
            </a:spcAft>
            <a:buChar char="••"/>
          </a:pPr>
          <a:r>
            <a:rPr lang="en-GB" sz="1600" kern="1200" dirty="0" smtClean="0"/>
            <a:t>Convergence e.g. joint planning, pooling of resources</a:t>
          </a:r>
          <a:endParaRPr lang="en-GB" sz="1600" kern="1200" dirty="0"/>
        </a:p>
        <a:p>
          <a:pPr marL="171450" lvl="1" indent="-171450" algn="l" defTabSz="711200">
            <a:lnSpc>
              <a:spcPct val="90000"/>
            </a:lnSpc>
            <a:spcBef>
              <a:spcPct val="0"/>
            </a:spcBef>
            <a:spcAft>
              <a:spcPct val="15000"/>
            </a:spcAft>
            <a:buChar char="••"/>
          </a:pPr>
          <a:r>
            <a:rPr lang="en-GB" sz="1600" kern="1200" dirty="0" smtClean="0"/>
            <a:t>Appropriateness of project selection  and design – amenable to use of labour intensive methods</a:t>
          </a:r>
          <a:endParaRPr lang="en-GB" sz="1600" kern="1200" dirty="0"/>
        </a:p>
      </dsp:txBody>
      <dsp:txXfrm rot="-5400000">
        <a:off x="3206410" y="3238324"/>
        <a:ext cx="5620089" cy="1482400"/>
      </dsp:txXfrm>
    </dsp:sp>
    <dsp:sp modelId="{7E83152D-62CA-4431-B0F3-1448034913C7}">
      <dsp:nvSpPr>
        <dsp:cNvPr id="0" name=""/>
        <dsp:cNvSpPr/>
      </dsp:nvSpPr>
      <dsp:spPr>
        <a:xfrm>
          <a:off x="0" y="3112361"/>
          <a:ext cx="3206409" cy="17343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Institution</a:t>
          </a:r>
          <a:endParaRPr lang="en-GB" sz="4200" kern="1200" dirty="0"/>
        </a:p>
      </dsp:txBody>
      <dsp:txXfrm>
        <a:off x="84663" y="3197024"/>
        <a:ext cx="3037083" cy="1565001"/>
      </dsp:txXfrm>
    </dsp:sp>
    <dsp:sp modelId="{106D3512-A982-4C6E-96F1-291720C819A6}">
      <dsp:nvSpPr>
        <dsp:cNvPr id="0" name=""/>
        <dsp:cNvSpPr/>
      </dsp:nvSpPr>
      <dsp:spPr>
        <a:xfrm rot="5400000">
          <a:off x="5394963" y="2707500"/>
          <a:ext cx="1323176" cy="57002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Net contribution of the EPWP to reduction of unemployment</a:t>
          </a:r>
          <a:endParaRPr lang="en-GB" sz="1600" kern="1200" dirty="0"/>
        </a:p>
        <a:p>
          <a:pPr marL="171450" lvl="1" indent="-171450" algn="l" defTabSz="711200">
            <a:lnSpc>
              <a:spcPct val="90000"/>
            </a:lnSpc>
            <a:spcBef>
              <a:spcPct val="0"/>
            </a:spcBef>
            <a:spcAft>
              <a:spcPct val="15000"/>
            </a:spcAft>
            <a:buChar char="••"/>
          </a:pPr>
          <a:r>
            <a:rPr lang="en-GB" sz="1600" kern="1200" dirty="0" smtClean="0"/>
            <a:t>Proportion of </a:t>
          </a:r>
          <a:r>
            <a:rPr lang="en-GB" sz="1800" kern="1200" dirty="0" smtClean="0"/>
            <a:t>national</a:t>
          </a:r>
          <a:r>
            <a:rPr lang="en-GB" sz="1600" kern="1200" dirty="0" smtClean="0"/>
            <a:t> investment in Public Employment Programmes (PEPs)</a:t>
          </a:r>
          <a:endParaRPr lang="en-GB" sz="1600" kern="1200" dirty="0"/>
        </a:p>
        <a:p>
          <a:pPr marL="171450" lvl="1" indent="-171450" algn="l" defTabSz="711200">
            <a:lnSpc>
              <a:spcPct val="90000"/>
            </a:lnSpc>
            <a:spcBef>
              <a:spcPct val="0"/>
            </a:spcBef>
            <a:spcAft>
              <a:spcPct val="15000"/>
            </a:spcAft>
            <a:buChar char="••"/>
          </a:pPr>
          <a:r>
            <a:rPr lang="en-GB" sz="1600" kern="1200" dirty="0" smtClean="0"/>
            <a:t>Contribution of EPWP to poverty reduction?</a:t>
          </a:r>
          <a:endParaRPr lang="en-GB" sz="1600" kern="1200" dirty="0"/>
        </a:p>
        <a:p>
          <a:pPr marL="171450" lvl="1" indent="-171450" algn="l" defTabSz="711200">
            <a:lnSpc>
              <a:spcPct val="90000"/>
            </a:lnSpc>
            <a:spcBef>
              <a:spcPct val="0"/>
            </a:spcBef>
            <a:spcAft>
              <a:spcPct val="15000"/>
            </a:spcAft>
            <a:buChar char="••"/>
          </a:pPr>
          <a:r>
            <a:rPr lang="en-GB" sz="1600" kern="1200" dirty="0" smtClean="0"/>
            <a:t>Contribution of EPWP to reduction in in-equality</a:t>
          </a:r>
          <a:r>
            <a:rPr lang="en-GB" sz="1200" kern="1200" dirty="0" smtClean="0"/>
            <a:t>?</a:t>
          </a:r>
          <a:endParaRPr lang="en-GB" sz="1200" kern="1200" dirty="0"/>
        </a:p>
      </dsp:txBody>
      <dsp:txXfrm rot="-5400000">
        <a:off x="3206410" y="4960645"/>
        <a:ext cx="5635691" cy="1193992"/>
      </dsp:txXfrm>
    </dsp:sp>
    <dsp:sp modelId="{01C7C5E7-91CC-4BCA-A652-BE575B1CAF3B}">
      <dsp:nvSpPr>
        <dsp:cNvPr id="0" name=""/>
        <dsp:cNvSpPr/>
      </dsp:nvSpPr>
      <dsp:spPr>
        <a:xfrm>
          <a:off x="0" y="4991514"/>
          <a:ext cx="3206409" cy="11322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National</a:t>
          </a:r>
          <a:endParaRPr lang="en-GB" sz="4200" kern="1200" dirty="0"/>
        </a:p>
      </dsp:txBody>
      <dsp:txXfrm>
        <a:off x="55272" y="5046786"/>
        <a:ext cx="3095865" cy="10217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46AA6-FF5B-4977-B3A7-74D3A7B2FB6D}">
      <dsp:nvSpPr>
        <dsp:cNvPr id="0" name=""/>
        <dsp:cNvSpPr/>
      </dsp:nvSpPr>
      <dsp:spPr>
        <a:xfrm>
          <a:off x="3509040" y="0"/>
          <a:ext cx="4953000" cy="495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endParaRPr lang="en-GB" sz="1300" kern="1200" dirty="0" smtClean="0"/>
        </a:p>
        <a:p>
          <a:pPr lvl="0" algn="ctr" defTabSz="577850">
            <a:lnSpc>
              <a:spcPct val="90000"/>
            </a:lnSpc>
            <a:spcBef>
              <a:spcPct val="0"/>
            </a:spcBef>
            <a:spcAft>
              <a:spcPct val="35000"/>
            </a:spcAft>
          </a:pPr>
          <a:r>
            <a:rPr lang="en-GB" sz="3200" kern="1200" dirty="0" smtClean="0"/>
            <a:t>Sustainable</a:t>
          </a:r>
        </a:p>
        <a:p>
          <a:pPr lvl="0" algn="ctr" defTabSz="577850">
            <a:lnSpc>
              <a:spcPct val="90000"/>
            </a:lnSpc>
            <a:spcBef>
              <a:spcPct val="0"/>
            </a:spcBef>
            <a:spcAft>
              <a:spcPct val="35000"/>
            </a:spcAft>
          </a:pPr>
          <a:r>
            <a:rPr lang="en-GB" sz="3200" kern="1200" dirty="0" smtClean="0"/>
            <a:t>Livelihoods</a:t>
          </a:r>
          <a:endParaRPr lang="en-GB" sz="3200" kern="1200" dirty="0"/>
        </a:p>
      </dsp:txBody>
      <dsp:txXfrm>
        <a:off x="4685377" y="371475"/>
        <a:ext cx="2600325" cy="842010"/>
      </dsp:txXfrm>
    </dsp:sp>
    <dsp:sp modelId="{EE7F7C5B-D6BC-4357-B7E6-1BB676F11563}">
      <dsp:nvSpPr>
        <dsp:cNvPr id="0" name=""/>
        <dsp:cNvSpPr/>
      </dsp:nvSpPr>
      <dsp:spPr>
        <a:xfrm>
          <a:off x="4785379" y="2514210"/>
          <a:ext cx="2309460" cy="13106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Jobs</a:t>
          </a:r>
          <a:endParaRPr lang="en-GB" sz="2300" kern="1200" dirty="0"/>
        </a:p>
      </dsp:txBody>
      <dsp:txXfrm>
        <a:off x="5123591" y="2841861"/>
        <a:ext cx="1633034" cy="655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33BA0-13B7-4A2B-8D2F-E6F0761AF7FF}">
      <dsp:nvSpPr>
        <dsp:cNvPr id="0" name=""/>
        <dsp:cNvSpPr/>
      </dsp:nvSpPr>
      <dsp:spPr>
        <a:xfrm rot="5400000">
          <a:off x="4175199" y="-1681521"/>
          <a:ext cx="1068167" cy="443226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t-IT" altLang="en-US" sz="2000" kern="1200" dirty="0" smtClean="0">
              <a:ea typeface="+mn-ea"/>
              <a:cs typeface="+mn-cs"/>
            </a:rPr>
            <a:t>Floods, droughts, cyclones</a:t>
          </a:r>
          <a:endParaRPr lang="en-GB" sz="2000" kern="1200" dirty="0"/>
        </a:p>
        <a:p>
          <a:pPr marL="228600" lvl="1" indent="-228600" algn="l" defTabSz="889000">
            <a:lnSpc>
              <a:spcPct val="90000"/>
            </a:lnSpc>
            <a:spcBef>
              <a:spcPct val="0"/>
            </a:spcBef>
            <a:spcAft>
              <a:spcPct val="15000"/>
            </a:spcAft>
            <a:buChar char="••"/>
          </a:pPr>
          <a:r>
            <a:rPr lang="it-IT" altLang="en-US" sz="2000" kern="1200" dirty="0" smtClean="0">
              <a:ea typeface="+mn-ea"/>
              <a:cs typeface="+mn-cs"/>
            </a:rPr>
            <a:t>Deaths in the family</a:t>
          </a:r>
          <a:endParaRPr lang="it-IT" altLang="en-US" sz="2000" kern="1200" dirty="0">
            <a:ea typeface="+mn-ea"/>
            <a:cs typeface="+mn-cs"/>
          </a:endParaRPr>
        </a:p>
        <a:p>
          <a:pPr marL="228600" lvl="1" indent="-228600" algn="l" defTabSz="889000">
            <a:lnSpc>
              <a:spcPct val="90000"/>
            </a:lnSpc>
            <a:spcBef>
              <a:spcPct val="0"/>
            </a:spcBef>
            <a:spcAft>
              <a:spcPct val="15000"/>
            </a:spcAft>
            <a:buChar char="••"/>
          </a:pPr>
          <a:r>
            <a:rPr lang="it-IT" altLang="en-US" sz="2000" kern="1200" dirty="0" smtClean="0">
              <a:ea typeface="+mn-ea"/>
              <a:cs typeface="+mn-cs"/>
            </a:rPr>
            <a:t>Violence or civil unrest</a:t>
          </a:r>
          <a:endParaRPr lang="it-IT" altLang="en-US" sz="2000" kern="1200" dirty="0">
            <a:ea typeface="+mn-ea"/>
            <a:cs typeface="+mn-cs"/>
          </a:endParaRPr>
        </a:p>
        <a:p>
          <a:pPr marL="228600" lvl="1" indent="-228600" algn="l" defTabSz="889000">
            <a:lnSpc>
              <a:spcPct val="90000"/>
            </a:lnSpc>
            <a:spcBef>
              <a:spcPct val="0"/>
            </a:spcBef>
            <a:spcAft>
              <a:spcPct val="15000"/>
            </a:spcAft>
            <a:buChar char="••"/>
          </a:pPr>
          <a:r>
            <a:rPr lang="it-IT" altLang="en-US" sz="2000" kern="1200" dirty="0" smtClean="0">
              <a:ea typeface="+mn-ea"/>
              <a:cs typeface="+mn-cs"/>
            </a:rPr>
            <a:t>Job loss</a:t>
          </a:r>
          <a:endParaRPr lang="it-IT" altLang="en-US" sz="2000" kern="1200" dirty="0">
            <a:ea typeface="+mn-ea"/>
            <a:cs typeface="+mn-cs"/>
          </a:endParaRPr>
        </a:p>
      </dsp:txBody>
      <dsp:txXfrm rot="-5400000">
        <a:off x="2493150" y="52672"/>
        <a:ext cx="4380122" cy="963879"/>
      </dsp:txXfrm>
    </dsp:sp>
    <dsp:sp modelId="{33CD2DA4-9EE6-467F-A7A2-58A67A65D71D}">
      <dsp:nvSpPr>
        <dsp:cNvPr id="0" name=""/>
        <dsp:cNvSpPr/>
      </dsp:nvSpPr>
      <dsp:spPr>
        <a:xfrm>
          <a:off x="0" y="3295"/>
          <a:ext cx="2493149" cy="10626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it-IT" altLang="en-US" sz="3100" b="1" kern="1200" dirty="0" smtClean="0"/>
            <a:t>Shocks</a:t>
          </a:r>
          <a:endParaRPr lang="en-GB" sz="3100" b="1" kern="1200" dirty="0"/>
        </a:p>
      </dsp:txBody>
      <dsp:txXfrm>
        <a:off x="51873" y="55168"/>
        <a:ext cx="2389403" cy="958886"/>
      </dsp:txXfrm>
    </dsp:sp>
    <dsp:sp modelId="{F1805642-A867-4E7A-8C53-B62A7DA8C7C7}">
      <dsp:nvSpPr>
        <dsp:cNvPr id="0" name=""/>
        <dsp:cNvSpPr/>
      </dsp:nvSpPr>
      <dsp:spPr>
        <a:xfrm rot="5400000">
          <a:off x="4293441" y="-567324"/>
          <a:ext cx="850106" cy="444093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t-IT" altLang="en-US" sz="2000" kern="1200" dirty="0" smtClean="0"/>
            <a:t>Agricultural food production</a:t>
          </a:r>
          <a:endParaRPr lang="en-GB" sz="2000" kern="1200" dirty="0"/>
        </a:p>
        <a:p>
          <a:pPr marL="228600" lvl="1" indent="-228600" algn="l" defTabSz="889000">
            <a:lnSpc>
              <a:spcPct val="90000"/>
            </a:lnSpc>
            <a:spcBef>
              <a:spcPct val="0"/>
            </a:spcBef>
            <a:spcAft>
              <a:spcPct val="15000"/>
            </a:spcAft>
            <a:buChar char="••"/>
          </a:pPr>
          <a:r>
            <a:rPr lang="it-IT" altLang="en-US" sz="2000" kern="1200" dirty="0" smtClean="0"/>
            <a:t>Periodic payment of school fees</a:t>
          </a:r>
          <a:endParaRPr lang="it-IT" altLang="en-US" sz="1500" kern="1200" dirty="0"/>
        </a:p>
      </dsp:txBody>
      <dsp:txXfrm rot="-5400000">
        <a:off x="2498027" y="1269589"/>
        <a:ext cx="4399436" cy="767108"/>
      </dsp:txXfrm>
    </dsp:sp>
    <dsp:sp modelId="{193DB6A1-ED9A-46AD-88CC-CB5434484677}">
      <dsp:nvSpPr>
        <dsp:cNvPr id="0" name=""/>
        <dsp:cNvSpPr/>
      </dsp:nvSpPr>
      <dsp:spPr>
        <a:xfrm>
          <a:off x="0" y="1121826"/>
          <a:ext cx="2498026" cy="10626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it-IT" altLang="en-US" sz="3100" b="1" kern="1200" dirty="0" smtClean="0"/>
            <a:t>Seasonality</a:t>
          </a:r>
          <a:endParaRPr lang="en-GB" sz="3100" kern="1200" dirty="0"/>
        </a:p>
      </dsp:txBody>
      <dsp:txXfrm>
        <a:off x="51873" y="1173699"/>
        <a:ext cx="2394280" cy="958886"/>
      </dsp:txXfrm>
    </dsp:sp>
    <dsp:sp modelId="{56725997-71C9-433D-AF66-600EE9766562}">
      <dsp:nvSpPr>
        <dsp:cNvPr id="0" name=""/>
        <dsp:cNvSpPr/>
      </dsp:nvSpPr>
      <dsp:spPr>
        <a:xfrm rot="5400000">
          <a:off x="4105745" y="627432"/>
          <a:ext cx="1216281" cy="443659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t-IT" altLang="en-US" sz="2000" kern="1200" dirty="0" smtClean="0"/>
            <a:t>Environmental change</a:t>
          </a:r>
          <a:endParaRPr lang="en-GB" sz="2000" kern="1200" dirty="0"/>
        </a:p>
        <a:p>
          <a:pPr marL="228600" lvl="1" indent="-228600" algn="l" defTabSz="889000">
            <a:lnSpc>
              <a:spcPct val="90000"/>
            </a:lnSpc>
            <a:spcBef>
              <a:spcPct val="0"/>
            </a:spcBef>
            <a:spcAft>
              <a:spcPct val="15000"/>
            </a:spcAft>
            <a:buChar char="••"/>
          </a:pPr>
          <a:r>
            <a:rPr lang="it-IT" altLang="en-US" sz="2000" kern="1200" dirty="0" smtClean="0">
              <a:ea typeface="+mn-ea"/>
              <a:cs typeface="+mn-cs"/>
            </a:rPr>
            <a:t>Population growth/deflation</a:t>
          </a:r>
          <a:endParaRPr lang="it-IT" altLang="en-US" sz="2000" kern="1200" dirty="0">
            <a:ea typeface="+mn-ea"/>
            <a:cs typeface="+mn-cs"/>
          </a:endParaRPr>
        </a:p>
        <a:p>
          <a:pPr marL="228600" lvl="1" indent="-228600" algn="l" defTabSz="889000">
            <a:lnSpc>
              <a:spcPct val="90000"/>
            </a:lnSpc>
            <a:spcBef>
              <a:spcPct val="0"/>
            </a:spcBef>
            <a:spcAft>
              <a:spcPct val="15000"/>
            </a:spcAft>
            <a:buChar char="••"/>
          </a:pPr>
          <a:r>
            <a:rPr lang="it-IT" altLang="en-US" sz="2000" kern="1200" dirty="0" smtClean="0">
              <a:ea typeface="+mn-ea"/>
              <a:cs typeface="+mn-cs"/>
            </a:rPr>
            <a:t>Technology</a:t>
          </a:r>
          <a:endParaRPr lang="it-IT" altLang="en-US" sz="2000" kern="1200" dirty="0">
            <a:ea typeface="+mn-ea"/>
            <a:cs typeface="+mn-cs"/>
          </a:endParaRPr>
        </a:p>
        <a:p>
          <a:pPr marL="228600" lvl="1" indent="-228600" algn="l" defTabSz="889000">
            <a:lnSpc>
              <a:spcPct val="90000"/>
            </a:lnSpc>
            <a:spcBef>
              <a:spcPct val="0"/>
            </a:spcBef>
            <a:spcAft>
              <a:spcPct val="15000"/>
            </a:spcAft>
            <a:buChar char="••"/>
          </a:pPr>
          <a:r>
            <a:rPr lang="it-IT" altLang="en-US" sz="2000" kern="1200" dirty="0" smtClean="0">
              <a:ea typeface="+mn-ea"/>
              <a:cs typeface="+mn-cs"/>
            </a:rPr>
            <a:t>Markets and trade</a:t>
          </a:r>
          <a:endParaRPr lang="it-IT" altLang="en-US" sz="2000" kern="1200" dirty="0">
            <a:ea typeface="+mn-ea"/>
            <a:cs typeface="+mn-cs"/>
          </a:endParaRPr>
        </a:p>
      </dsp:txBody>
      <dsp:txXfrm rot="-5400000">
        <a:off x="2495587" y="2296964"/>
        <a:ext cx="4377224" cy="1097533"/>
      </dsp:txXfrm>
    </dsp:sp>
    <dsp:sp modelId="{05E656FB-B177-4DD8-92C9-9EF0CA18395A}">
      <dsp:nvSpPr>
        <dsp:cNvPr id="0" name=""/>
        <dsp:cNvSpPr/>
      </dsp:nvSpPr>
      <dsp:spPr>
        <a:xfrm>
          <a:off x="0" y="2314415"/>
          <a:ext cx="2495586" cy="10626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l" defTabSz="1377950">
            <a:lnSpc>
              <a:spcPct val="90000"/>
            </a:lnSpc>
            <a:spcBef>
              <a:spcPct val="0"/>
            </a:spcBef>
            <a:spcAft>
              <a:spcPct val="35000"/>
            </a:spcAft>
          </a:pPr>
          <a:r>
            <a:rPr lang="it-IT" altLang="en-US" sz="3100" b="1" kern="1200" dirty="0" smtClean="0"/>
            <a:t>Trends and changes</a:t>
          </a:r>
          <a:endParaRPr lang="en-GB" sz="3100" kern="1200" dirty="0"/>
        </a:p>
      </dsp:txBody>
      <dsp:txXfrm>
        <a:off x="51873" y="2366288"/>
        <a:ext cx="2391840" cy="9588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981CF-BB56-4EA2-92C3-20576891E7FE}">
      <dsp:nvSpPr>
        <dsp:cNvPr id="0" name=""/>
        <dsp:cNvSpPr/>
      </dsp:nvSpPr>
      <dsp:spPr>
        <a:xfrm rot="5400000">
          <a:off x="4467915" y="-1584189"/>
          <a:ext cx="1323736"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t-IT" altLang="en-US" sz="1600" b="1" kern="1200" dirty="0" smtClean="0">
              <a:solidFill>
                <a:srgbClr val="00B0F0"/>
              </a:solidFill>
              <a:latin typeface="Calibri" panose="020F0502020204030204" pitchFamily="34" charset="0"/>
              <a:cs typeface="Times New Roman" charset="0"/>
            </a:rPr>
            <a:t>of National government</a:t>
          </a:r>
          <a:endParaRPr lang="en-GB" sz="1600" kern="1200" dirty="0"/>
        </a:p>
        <a:p>
          <a:pPr marL="171450" lvl="1" indent="-171450" algn="l" defTabSz="711200">
            <a:lnSpc>
              <a:spcPct val="90000"/>
            </a:lnSpc>
            <a:spcBef>
              <a:spcPct val="0"/>
            </a:spcBef>
            <a:spcAft>
              <a:spcPct val="15000"/>
            </a:spcAft>
            <a:buChar char="••"/>
          </a:pPr>
          <a:r>
            <a:rPr lang="it-IT" altLang="en-US" sz="1600" b="1" kern="1200" dirty="0" smtClean="0">
              <a:solidFill>
                <a:srgbClr val="00B0F0"/>
              </a:solidFill>
              <a:latin typeface="Calibri" panose="020F0502020204030204" pitchFamily="34" charset="0"/>
              <a:cs typeface="Times New Roman" charset="0"/>
            </a:rPr>
            <a:t>of different SPHERES of government</a:t>
          </a:r>
          <a:endParaRPr lang="it-IT" altLang="en-US" sz="1600" b="1" kern="1200" dirty="0">
            <a:solidFill>
              <a:srgbClr val="00B0F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00B0F0"/>
              </a:solidFill>
              <a:latin typeface="Calibri" panose="020F0502020204030204" pitchFamily="34" charset="0"/>
              <a:cs typeface="Times New Roman" charset="0"/>
            </a:rPr>
            <a:t>of NPOs</a:t>
          </a:r>
          <a:endParaRPr lang="it-IT" altLang="en-US" sz="1600" b="1" kern="1200" dirty="0">
            <a:solidFill>
              <a:srgbClr val="00B0F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00B0F0"/>
              </a:solidFill>
              <a:latin typeface="Calibri" panose="020F0502020204030204" pitchFamily="34" charset="0"/>
              <a:cs typeface="Times New Roman" charset="0"/>
            </a:rPr>
            <a:t>of intenational PARTNER/INVESTOR bodies</a:t>
          </a:r>
          <a:endParaRPr lang="it-IT" altLang="en-US" sz="1600" b="1" kern="1200" dirty="0">
            <a:solidFill>
              <a:srgbClr val="00B0F0"/>
            </a:solidFill>
            <a:latin typeface="Calibri" panose="020F0502020204030204" pitchFamily="34" charset="0"/>
            <a:cs typeface="Times New Roman" charset="0"/>
          </a:endParaRPr>
        </a:p>
      </dsp:txBody>
      <dsp:txXfrm rot="-5400000">
        <a:off x="2715768" y="232577"/>
        <a:ext cx="4763413" cy="1194498"/>
      </dsp:txXfrm>
    </dsp:sp>
    <dsp:sp modelId="{0CA6B793-65CC-471F-98CF-9AD3BF310BAB}">
      <dsp:nvSpPr>
        <dsp:cNvPr id="0" name=""/>
        <dsp:cNvSpPr/>
      </dsp:nvSpPr>
      <dsp:spPr>
        <a:xfrm>
          <a:off x="0" y="2490"/>
          <a:ext cx="2715768" cy="16546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it-IT" altLang="en-US" sz="3600" b="1" kern="1200" dirty="0" smtClean="0">
              <a:solidFill>
                <a:srgbClr val="00B0F0"/>
              </a:solidFill>
              <a:latin typeface="Calibri" panose="020F0502020204030204" pitchFamily="34" charset="0"/>
              <a:cs typeface="Times New Roman" charset="0"/>
            </a:rPr>
            <a:t>Policies</a:t>
          </a:r>
          <a:endParaRPr lang="en-GB" sz="3600" kern="1200" dirty="0"/>
        </a:p>
      </dsp:txBody>
      <dsp:txXfrm>
        <a:off x="80774" y="83264"/>
        <a:ext cx="2554220" cy="1493123"/>
      </dsp:txXfrm>
    </dsp:sp>
    <dsp:sp modelId="{EFAAB09B-5C64-4776-8DC2-A180857FE093}">
      <dsp:nvSpPr>
        <dsp:cNvPr id="0" name=""/>
        <dsp:cNvSpPr/>
      </dsp:nvSpPr>
      <dsp:spPr>
        <a:xfrm rot="5400000">
          <a:off x="4273869" y="179141"/>
          <a:ext cx="1701809" cy="482331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Implementing agencies</a:t>
          </a:r>
          <a:endParaRPr lang="en-GB" sz="1600" kern="1200" dirty="0"/>
        </a:p>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judicial bodies</a:t>
          </a:r>
          <a:endParaRPr lang="it-IT" altLang="en-US" sz="1600" b="1" kern="1200" dirty="0">
            <a:solidFill>
              <a:srgbClr val="FF000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civil society &amp; membership organisations</a:t>
          </a:r>
          <a:endParaRPr lang="it-IT" altLang="en-US" sz="1600" b="1" kern="1200" dirty="0">
            <a:solidFill>
              <a:srgbClr val="FF000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NPOs</a:t>
          </a:r>
          <a:endParaRPr lang="it-IT" altLang="en-US" sz="1600" b="1" kern="1200" dirty="0">
            <a:solidFill>
              <a:srgbClr val="FF000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Regulators</a:t>
          </a:r>
          <a:endParaRPr lang="it-IT" altLang="en-US" sz="1600" b="1" kern="1200" dirty="0">
            <a:solidFill>
              <a:srgbClr val="FF000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FF0000"/>
              </a:solidFill>
              <a:latin typeface="Calibri" panose="020F0502020204030204" pitchFamily="34" charset="0"/>
              <a:cs typeface="Times New Roman" charset="0"/>
            </a:rPr>
            <a:t>commercial enterprises &amp; corporations</a:t>
          </a:r>
          <a:endParaRPr lang="it-IT" altLang="en-US" sz="1600" b="1" kern="1200" dirty="0">
            <a:solidFill>
              <a:srgbClr val="FF0000"/>
            </a:solidFill>
            <a:latin typeface="Calibri" panose="020F0502020204030204" pitchFamily="34" charset="0"/>
            <a:cs typeface="Times New Roman" charset="0"/>
          </a:endParaRPr>
        </a:p>
      </dsp:txBody>
      <dsp:txXfrm rot="-5400000">
        <a:off x="2713116" y="1822970"/>
        <a:ext cx="4740242" cy="1535659"/>
      </dsp:txXfrm>
    </dsp:sp>
    <dsp:sp modelId="{97A6D94D-CECB-40C3-A27F-12E9D23D906A}">
      <dsp:nvSpPr>
        <dsp:cNvPr id="0" name=""/>
        <dsp:cNvSpPr/>
      </dsp:nvSpPr>
      <dsp:spPr>
        <a:xfrm>
          <a:off x="0" y="1763464"/>
          <a:ext cx="2713115" cy="16546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it-IT" altLang="en-US" sz="3600" b="1" kern="1200" dirty="0" smtClean="0">
              <a:solidFill>
                <a:srgbClr val="FF0000"/>
              </a:solidFill>
              <a:latin typeface="Calibri" panose="020F0502020204030204" pitchFamily="34" charset="0"/>
              <a:cs typeface="Times New Roman" charset="0"/>
            </a:rPr>
            <a:t>Institutions</a:t>
          </a:r>
          <a:endParaRPr lang="en-GB" sz="3600" kern="1200" dirty="0"/>
        </a:p>
      </dsp:txBody>
      <dsp:txXfrm>
        <a:off x="80774" y="1844238"/>
        <a:ext cx="2551567" cy="1493123"/>
      </dsp:txXfrm>
    </dsp:sp>
    <dsp:sp modelId="{EFC24580-ED06-471A-8B19-369CCC961263}">
      <dsp:nvSpPr>
        <dsp:cNvPr id="0" name=""/>
        <dsp:cNvSpPr/>
      </dsp:nvSpPr>
      <dsp:spPr>
        <a:xfrm rot="5400000">
          <a:off x="4363459" y="1937757"/>
          <a:ext cx="1532649" cy="48280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t-IT" altLang="en-US" sz="1600" b="1" kern="1200" dirty="0" smtClean="0">
              <a:solidFill>
                <a:srgbClr val="00B050"/>
              </a:solidFill>
              <a:latin typeface="Calibri" panose="020F0502020204030204" pitchFamily="34" charset="0"/>
              <a:cs typeface="Times New Roman" charset="0"/>
            </a:rPr>
            <a:t>the unwritten “rules of the game”</a:t>
          </a:r>
          <a:endParaRPr lang="en-GB" sz="1600" kern="1200" dirty="0"/>
        </a:p>
        <a:p>
          <a:pPr marL="171450" lvl="1" indent="-171450" algn="l" defTabSz="711200">
            <a:lnSpc>
              <a:spcPct val="90000"/>
            </a:lnSpc>
            <a:spcBef>
              <a:spcPct val="0"/>
            </a:spcBef>
            <a:spcAft>
              <a:spcPct val="15000"/>
            </a:spcAft>
            <a:buChar char="••"/>
          </a:pPr>
          <a:r>
            <a:rPr lang="it-IT" altLang="en-US" sz="1600" b="1" kern="1200" dirty="0" smtClean="0">
              <a:solidFill>
                <a:srgbClr val="00B050"/>
              </a:solidFill>
              <a:latin typeface="Calibri" panose="020F0502020204030204" pitchFamily="34" charset="0"/>
              <a:cs typeface="Times New Roman" charset="0"/>
            </a:rPr>
            <a:t>decision-making processes</a:t>
          </a:r>
          <a:endParaRPr lang="it-IT" altLang="en-US" sz="1600" b="1" kern="1200" dirty="0">
            <a:solidFill>
              <a:srgbClr val="00B05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00B050"/>
              </a:solidFill>
              <a:latin typeface="Calibri" panose="020F0502020204030204" pitchFamily="34" charset="0"/>
              <a:cs typeface="Times New Roman" charset="0"/>
            </a:rPr>
            <a:t>social norms &amp; customs &amp; practices</a:t>
          </a:r>
          <a:endParaRPr lang="it-IT" altLang="en-US" sz="1600" b="1" kern="1200" dirty="0">
            <a:solidFill>
              <a:srgbClr val="00B05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00B050"/>
              </a:solidFill>
              <a:latin typeface="Calibri" panose="020F0502020204030204" pitchFamily="34" charset="0"/>
              <a:cs typeface="Times New Roman" charset="0"/>
            </a:rPr>
            <a:t>Demographics (women, men, youth, persons with desabilities)</a:t>
          </a:r>
          <a:endParaRPr lang="it-IT" altLang="en-US" sz="1600" b="1" kern="1200" dirty="0">
            <a:solidFill>
              <a:srgbClr val="00B050"/>
            </a:solidFill>
            <a:latin typeface="Calibri" panose="020F0502020204030204" pitchFamily="34" charset="0"/>
            <a:cs typeface="Times New Roman" charset="0"/>
          </a:endParaRPr>
        </a:p>
        <a:p>
          <a:pPr marL="171450" lvl="1" indent="-171450" algn="l" defTabSz="711200">
            <a:lnSpc>
              <a:spcPct val="90000"/>
            </a:lnSpc>
            <a:spcBef>
              <a:spcPct val="0"/>
            </a:spcBef>
            <a:spcAft>
              <a:spcPct val="15000"/>
            </a:spcAft>
            <a:buChar char="••"/>
          </a:pPr>
          <a:r>
            <a:rPr lang="it-IT" altLang="en-US" sz="1600" b="1" kern="1200" dirty="0" smtClean="0">
              <a:solidFill>
                <a:srgbClr val="00B050"/>
              </a:solidFill>
              <a:latin typeface="Calibri" panose="020F0502020204030204" pitchFamily="34" charset="0"/>
              <a:cs typeface="Times New Roman" charset="0"/>
            </a:rPr>
            <a:t>language</a:t>
          </a:r>
          <a:endParaRPr lang="it-IT" altLang="en-US" sz="1600" b="1" kern="1200" dirty="0">
            <a:solidFill>
              <a:srgbClr val="00B050"/>
            </a:solidFill>
            <a:latin typeface="Calibri" panose="020F0502020204030204" pitchFamily="34" charset="0"/>
            <a:cs typeface="Times New Roman" charset="0"/>
          </a:endParaRPr>
        </a:p>
      </dsp:txBody>
      <dsp:txXfrm rot="-5400000">
        <a:off x="2715768" y="3660266"/>
        <a:ext cx="4753214" cy="1383013"/>
      </dsp:txXfrm>
    </dsp:sp>
    <dsp:sp modelId="{3D5942CD-7B7B-4DBF-A386-863E90A12AF4}">
      <dsp:nvSpPr>
        <dsp:cNvPr id="0" name=""/>
        <dsp:cNvSpPr/>
      </dsp:nvSpPr>
      <dsp:spPr>
        <a:xfrm>
          <a:off x="0" y="3524438"/>
          <a:ext cx="2715768" cy="16546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it-IT" altLang="en-US" sz="3600" b="1" kern="1200" dirty="0" smtClean="0">
              <a:solidFill>
                <a:srgbClr val="00B050"/>
              </a:solidFill>
              <a:latin typeface="Calibri" panose="020F0502020204030204" pitchFamily="34" charset="0"/>
              <a:cs typeface="Times New Roman" charset="0"/>
            </a:rPr>
            <a:t>Processes</a:t>
          </a:r>
          <a:endParaRPr lang="en-GB" sz="3600" kern="1200" dirty="0"/>
        </a:p>
      </dsp:txBody>
      <dsp:txXfrm>
        <a:off x="80774" y="3605212"/>
        <a:ext cx="2554220" cy="14931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3594-1C5E-47D5-88D2-2B19E5C0834E}">
      <dsp:nvSpPr>
        <dsp:cNvPr id="0" name=""/>
        <dsp:cNvSpPr/>
      </dsp:nvSpPr>
      <dsp:spPr>
        <a:xfrm>
          <a:off x="0" y="126999"/>
          <a:ext cx="6096000" cy="38099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1FE499-814D-4E6D-9CFE-7DE00723F7E8}">
      <dsp:nvSpPr>
        <dsp:cNvPr id="0" name=""/>
        <dsp:cNvSpPr/>
      </dsp:nvSpPr>
      <dsp:spPr>
        <a:xfrm>
          <a:off x="774192" y="2756661"/>
          <a:ext cx="158496" cy="1584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36ABD-0CBC-4144-B7E1-352DB88E8E67}">
      <dsp:nvSpPr>
        <dsp:cNvPr id="0" name=""/>
        <dsp:cNvSpPr/>
      </dsp:nvSpPr>
      <dsp:spPr>
        <a:xfrm>
          <a:off x="853440" y="2835909"/>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755650">
            <a:lnSpc>
              <a:spcPct val="90000"/>
            </a:lnSpc>
            <a:spcBef>
              <a:spcPct val="0"/>
            </a:spcBef>
            <a:spcAft>
              <a:spcPct val="35000"/>
            </a:spcAft>
          </a:pPr>
          <a:r>
            <a:rPr lang="it-IT" altLang="en-US" sz="1700" kern="1200" dirty="0" smtClean="0">
              <a:latin typeface="Calibri" panose="020F0502020204030204" pitchFamily="34" charset="0"/>
              <a:cs typeface="Times New Roman" charset="0"/>
            </a:rPr>
            <a:t>Combining the assets (5 pillars) people can access</a:t>
          </a:r>
          <a:endParaRPr lang="en-GB" sz="1700" kern="1200" dirty="0"/>
        </a:p>
      </dsp:txBody>
      <dsp:txXfrm>
        <a:off x="853440" y="2835909"/>
        <a:ext cx="1420368" cy="1101090"/>
      </dsp:txXfrm>
    </dsp:sp>
    <dsp:sp modelId="{E1114AF5-1668-4950-825F-C04934815B6A}">
      <dsp:nvSpPr>
        <dsp:cNvPr id="0" name=""/>
        <dsp:cNvSpPr/>
      </dsp:nvSpPr>
      <dsp:spPr>
        <a:xfrm>
          <a:off x="2173224" y="1721103"/>
          <a:ext cx="286512" cy="2865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27D2E3-C187-4A3D-BFB8-74F532BE4C6B}">
      <dsp:nvSpPr>
        <dsp:cNvPr id="0" name=""/>
        <dsp:cNvSpPr/>
      </dsp:nvSpPr>
      <dsp:spPr>
        <a:xfrm>
          <a:off x="2316480" y="2321563"/>
          <a:ext cx="1463040" cy="1158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755650">
            <a:lnSpc>
              <a:spcPct val="90000"/>
            </a:lnSpc>
            <a:spcBef>
              <a:spcPct val="0"/>
            </a:spcBef>
            <a:spcAft>
              <a:spcPct val="35000"/>
            </a:spcAft>
          </a:pPr>
          <a:r>
            <a:rPr lang="it-IT" altLang="en-US" sz="1700" kern="1200" dirty="0" smtClean="0">
              <a:latin typeface="Calibri" panose="020F0502020204030204" pitchFamily="34" charset="0"/>
              <a:cs typeface="Times New Roman" charset="0"/>
            </a:rPr>
            <a:t>Taking account of the vulnerability context</a:t>
          </a:r>
          <a:endParaRPr lang="en-GB" sz="1700" kern="1200" dirty="0"/>
        </a:p>
      </dsp:txBody>
      <dsp:txXfrm>
        <a:off x="2316480" y="2321563"/>
        <a:ext cx="1463040" cy="1158232"/>
      </dsp:txXfrm>
    </dsp:sp>
    <dsp:sp modelId="{046D90D1-F1E5-4925-87B7-34D17FF842D7}">
      <dsp:nvSpPr>
        <dsp:cNvPr id="0" name=""/>
        <dsp:cNvSpPr/>
      </dsp:nvSpPr>
      <dsp:spPr>
        <a:xfrm>
          <a:off x="3855720" y="1090929"/>
          <a:ext cx="396240" cy="396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F05E93-87AA-4904-9192-1D2FDE70893B}">
      <dsp:nvSpPr>
        <dsp:cNvPr id="0" name=""/>
        <dsp:cNvSpPr/>
      </dsp:nvSpPr>
      <dsp:spPr>
        <a:xfrm>
          <a:off x="3962400" y="1651011"/>
          <a:ext cx="1463040" cy="1428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755650">
            <a:lnSpc>
              <a:spcPct val="90000"/>
            </a:lnSpc>
            <a:spcBef>
              <a:spcPct val="0"/>
            </a:spcBef>
            <a:spcAft>
              <a:spcPct val="35000"/>
            </a:spcAft>
          </a:pPr>
          <a:r>
            <a:rPr lang="it-IT" altLang="en-US" sz="1700" kern="1200" dirty="0" smtClean="0">
              <a:latin typeface="Calibri" panose="020F0502020204030204" pitchFamily="34" charset="0"/>
              <a:cs typeface="Times New Roman" charset="0"/>
            </a:rPr>
            <a:t>Supported or obstructed by policies, institutions and processes</a:t>
          </a:r>
          <a:endParaRPr lang="en-GB" sz="1700" kern="1200" dirty="0"/>
        </a:p>
      </dsp:txBody>
      <dsp:txXfrm>
        <a:off x="3962400" y="1651011"/>
        <a:ext cx="1463040" cy="142875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7A8CA-52EC-4234-AC82-EBF6F8B47197}" type="datetimeFigureOut">
              <a:rPr lang="en-US" smtClean="0"/>
              <a:pPr/>
              <a:t>11/25/2014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7D502-EDB7-4BC9-913E-CFDA170D4C5F}" type="slidenum">
              <a:rPr lang="en-US" smtClean="0"/>
              <a:pPr/>
              <a:t>‹#›</a:t>
            </a:fld>
            <a:endParaRPr lang="en-US" dirty="0"/>
          </a:p>
        </p:txBody>
      </p:sp>
    </p:spTree>
    <p:extLst>
      <p:ext uri="{BB962C8B-B14F-4D97-AF65-F5344CB8AC3E}">
        <p14:creationId xmlns:p14="http://schemas.microsoft.com/office/powerpoint/2010/main" val="324411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77D502-EDB7-4BC9-913E-CFDA170D4C5F}" type="slidenum">
              <a:rPr lang="en-US" smtClean="0"/>
              <a:pPr/>
              <a:t>36</a:t>
            </a:fld>
            <a:endParaRPr lang="en-US" dirty="0"/>
          </a:p>
        </p:txBody>
      </p:sp>
    </p:spTree>
    <p:extLst>
      <p:ext uri="{BB962C8B-B14F-4D97-AF65-F5344CB8AC3E}">
        <p14:creationId xmlns:p14="http://schemas.microsoft.com/office/powerpoint/2010/main" val="1701338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A77D502-EDB7-4BC9-913E-CFDA170D4C5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11673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82900B08-8B45-4FAA-9E10-8786D012450E}"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94919093-5DA7-4B9F-8E82-0EFF2806DF7F}" type="slidenum">
              <a:rPr lang="en-US"/>
              <a:pPr>
                <a:defRPr/>
              </a:pPr>
              <a:t>‹#›</a:t>
            </a:fld>
            <a:endParaRPr lang="en-US" dirty="0"/>
          </a:p>
        </p:txBody>
      </p:sp>
    </p:spTree>
    <p:extLst>
      <p:ext uri="{BB962C8B-B14F-4D97-AF65-F5344CB8AC3E}">
        <p14:creationId xmlns:p14="http://schemas.microsoft.com/office/powerpoint/2010/main" val="173381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586F1C94-0D53-4FCB-BF60-6969B1639F79}"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BDCCBC9-B116-4164-BC72-BE917556562C}" type="slidenum">
              <a:rPr lang="en-US"/>
              <a:pPr>
                <a:defRPr/>
              </a:pPr>
              <a:t>‹#›</a:t>
            </a:fld>
            <a:endParaRPr lang="en-US" dirty="0"/>
          </a:p>
        </p:txBody>
      </p:sp>
    </p:spTree>
    <p:extLst>
      <p:ext uri="{BB962C8B-B14F-4D97-AF65-F5344CB8AC3E}">
        <p14:creationId xmlns:p14="http://schemas.microsoft.com/office/powerpoint/2010/main" val="343370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FAFE45A7-ACE1-4A24-8CF6-0FD4B625E350}"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EFA2FAF5-5FC0-4660-9925-4390028D9A72}" type="slidenum">
              <a:rPr lang="en-US"/>
              <a:pPr>
                <a:defRPr/>
              </a:pPr>
              <a:t>‹#›</a:t>
            </a:fld>
            <a:endParaRPr lang="en-US" dirty="0"/>
          </a:p>
        </p:txBody>
      </p:sp>
    </p:spTree>
    <p:extLst>
      <p:ext uri="{BB962C8B-B14F-4D97-AF65-F5344CB8AC3E}">
        <p14:creationId xmlns:p14="http://schemas.microsoft.com/office/powerpoint/2010/main" val="121018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3B36ED98-A8ED-4E58-B2D4-F9E1C51B5BB9}" type="datetime1">
              <a:rPr lang="en-US"/>
              <a:pPr>
                <a:defRPr/>
              </a:pPr>
              <a:t>11/25/2014</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A782CC07-7990-4690-B853-41ACECA477C3}" type="slidenum">
              <a:rPr lang="en-US"/>
              <a:pPr>
                <a:defRPr/>
              </a:pPr>
              <a:t>‹#›</a:t>
            </a:fld>
            <a:endParaRPr lang="en-US" dirty="0"/>
          </a:p>
        </p:txBody>
      </p:sp>
    </p:spTree>
    <p:extLst>
      <p:ext uri="{BB962C8B-B14F-4D97-AF65-F5344CB8AC3E}">
        <p14:creationId xmlns:p14="http://schemas.microsoft.com/office/powerpoint/2010/main" val="96775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57519160-60EE-4417-B2BF-D77757B1DDA4}"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1FE53C4B-A512-443A-9BEB-6BC015FBB43A}" type="slidenum">
              <a:rPr lang="en-US"/>
              <a:pPr>
                <a:defRPr/>
              </a:pPr>
              <a:t>‹#›</a:t>
            </a:fld>
            <a:endParaRPr lang="en-US" dirty="0"/>
          </a:p>
        </p:txBody>
      </p:sp>
    </p:spTree>
    <p:extLst>
      <p:ext uri="{BB962C8B-B14F-4D97-AF65-F5344CB8AC3E}">
        <p14:creationId xmlns:p14="http://schemas.microsoft.com/office/powerpoint/2010/main" val="380317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8841441B-221D-4DAD-967A-703BE76AF373}" type="datetime1">
              <a:rPr lang="en-US"/>
              <a:pPr>
                <a:defRPr/>
              </a:pPr>
              <a:t>11/25/2014</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6B1D697-3EFD-4BE0-8C21-0C467CCAB326}" type="slidenum">
              <a:rPr lang="en-US"/>
              <a:pPr>
                <a:defRPr/>
              </a:pPr>
              <a:t>‹#›</a:t>
            </a:fld>
            <a:endParaRPr lang="en-US" dirty="0"/>
          </a:p>
        </p:txBody>
      </p:sp>
    </p:spTree>
    <p:extLst>
      <p:ext uri="{BB962C8B-B14F-4D97-AF65-F5344CB8AC3E}">
        <p14:creationId xmlns:p14="http://schemas.microsoft.com/office/powerpoint/2010/main" val="2345883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29925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80096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35349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97584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8106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AA950CBF-7183-47CA-9B8D-58B611EEDF4E}"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0231347-D582-4734-BE82-73B05E38906F}" type="slidenum">
              <a:rPr lang="en-US"/>
              <a:pPr>
                <a:defRPr/>
              </a:pPr>
              <a:t>‹#›</a:t>
            </a:fld>
            <a:endParaRPr lang="en-US" dirty="0"/>
          </a:p>
        </p:txBody>
      </p:sp>
    </p:spTree>
    <p:extLst>
      <p:ext uri="{BB962C8B-B14F-4D97-AF65-F5344CB8AC3E}">
        <p14:creationId xmlns:p14="http://schemas.microsoft.com/office/powerpoint/2010/main" val="1184408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67338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236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43511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24588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41"/>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17963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05241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4832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42ECEBBF-1E2A-4569-9FA9-7D2C1AFA8D44}" type="datetime1">
              <a:rPr lang="en-US"/>
              <a:pPr>
                <a:defRPr/>
              </a:pPr>
              <a:t>11/25/2014</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5AF396F-1AD0-46FB-A3EF-66D8CFEF0644}" type="slidenum">
              <a:rPr lang="en-US"/>
              <a:pPr>
                <a:defRPr/>
              </a:pPr>
              <a:t>‹#›</a:t>
            </a:fld>
            <a:endParaRPr lang="en-US" dirty="0"/>
          </a:p>
        </p:txBody>
      </p:sp>
    </p:spTree>
    <p:extLst>
      <p:ext uri="{BB962C8B-B14F-4D97-AF65-F5344CB8AC3E}">
        <p14:creationId xmlns:p14="http://schemas.microsoft.com/office/powerpoint/2010/main" val="108939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5D17E300-9710-4732-BE8B-44284DAA0C41}" type="datetime1">
              <a:rPr lang="en-US"/>
              <a:pPr>
                <a:defRPr/>
              </a:pPr>
              <a:t>11/25/2014</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7D382EAF-0491-404C-9871-04779C67EC46}" type="slidenum">
              <a:rPr lang="en-US"/>
              <a:pPr>
                <a:defRPr/>
              </a:pPr>
              <a:t>‹#›</a:t>
            </a:fld>
            <a:endParaRPr lang="en-US" dirty="0"/>
          </a:p>
        </p:txBody>
      </p:sp>
    </p:spTree>
    <p:extLst>
      <p:ext uri="{BB962C8B-B14F-4D97-AF65-F5344CB8AC3E}">
        <p14:creationId xmlns:p14="http://schemas.microsoft.com/office/powerpoint/2010/main" val="187163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D08E27EE-2175-4356-A2E0-DC32F0B942DD}" type="datetime1">
              <a:rPr lang="en-US"/>
              <a:pPr>
                <a:defRPr/>
              </a:pPr>
              <a:t>11/25/2014</a:t>
            </a:fld>
            <a:endParaRPr lang="en-US" dirty="0"/>
          </a:p>
        </p:txBody>
      </p:sp>
      <p:sp>
        <p:nvSpPr>
          <p:cNvPr id="8"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49BBA93-48F2-4ACE-8B36-FA0CFF205A73}" type="slidenum">
              <a:rPr lang="en-US"/>
              <a:pPr>
                <a:defRPr/>
              </a:pPr>
              <a:t>‹#›</a:t>
            </a:fld>
            <a:endParaRPr lang="en-US" dirty="0"/>
          </a:p>
        </p:txBody>
      </p:sp>
    </p:spTree>
    <p:extLst>
      <p:ext uri="{BB962C8B-B14F-4D97-AF65-F5344CB8AC3E}">
        <p14:creationId xmlns:p14="http://schemas.microsoft.com/office/powerpoint/2010/main" val="73366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22BEBA08-2042-4ECD-95DD-B7C0BB7E4A85}" type="datetime1">
              <a:rPr lang="en-US"/>
              <a:pPr>
                <a:defRPr/>
              </a:pPr>
              <a:t>11/25/2014</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312A05D6-6E5E-4CEA-8A7F-8BA24EE49811}" type="slidenum">
              <a:rPr lang="en-US"/>
              <a:pPr>
                <a:defRPr/>
              </a:pPr>
              <a:t>‹#›</a:t>
            </a:fld>
            <a:endParaRPr lang="en-US" dirty="0"/>
          </a:p>
        </p:txBody>
      </p:sp>
    </p:spTree>
    <p:extLst>
      <p:ext uri="{BB962C8B-B14F-4D97-AF65-F5344CB8AC3E}">
        <p14:creationId xmlns:p14="http://schemas.microsoft.com/office/powerpoint/2010/main" val="60090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15A588C5-E872-4788-80E5-C8773FA2E49E}" type="datetime1">
              <a:rPr lang="en-US"/>
              <a:pPr>
                <a:defRPr/>
              </a:pPr>
              <a:t>11/25/2014</a:t>
            </a:fld>
            <a:endParaRPr lang="en-US" dirty="0"/>
          </a:p>
        </p:txBody>
      </p:sp>
      <p:sp>
        <p:nvSpPr>
          <p:cNvPr id="3"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96395D26-A1F0-40CC-859F-CB724F8A22DB}" type="slidenum">
              <a:rPr lang="en-US"/>
              <a:pPr>
                <a:defRPr/>
              </a:pPr>
              <a:t>‹#›</a:t>
            </a:fld>
            <a:endParaRPr lang="en-US" dirty="0"/>
          </a:p>
        </p:txBody>
      </p:sp>
    </p:spTree>
    <p:extLst>
      <p:ext uri="{BB962C8B-B14F-4D97-AF65-F5344CB8AC3E}">
        <p14:creationId xmlns:p14="http://schemas.microsoft.com/office/powerpoint/2010/main" val="156615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216932DE-91A3-47D7-AECF-B72B0C0702E9}" type="datetime1">
              <a:rPr lang="en-US"/>
              <a:pPr>
                <a:defRPr/>
              </a:pPr>
              <a:t>11/25/2014</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D9471D05-7C5F-4DD1-85D5-590AD427E9B9}" type="slidenum">
              <a:rPr lang="en-US"/>
              <a:pPr>
                <a:defRPr/>
              </a:pPr>
              <a:t>‹#›</a:t>
            </a:fld>
            <a:endParaRPr lang="en-US" dirty="0"/>
          </a:p>
        </p:txBody>
      </p:sp>
    </p:spTree>
    <p:extLst>
      <p:ext uri="{BB962C8B-B14F-4D97-AF65-F5344CB8AC3E}">
        <p14:creationId xmlns:p14="http://schemas.microsoft.com/office/powerpoint/2010/main" val="312137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B3884BE3-1B6C-4118-A824-6E094F9F1A99}" type="datetime1">
              <a:rPr lang="en-US"/>
              <a:pPr>
                <a:defRPr/>
              </a:pPr>
              <a:t>11/25/2014</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AA11D45-BA1C-4AB1-A772-661654785579}" type="slidenum">
              <a:rPr lang="en-US"/>
              <a:pPr>
                <a:defRPr/>
              </a:pPr>
              <a:t>‹#›</a:t>
            </a:fld>
            <a:endParaRPr lang="en-US" dirty="0"/>
          </a:p>
        </p:txBody>
      </p:sp>
    </p:spTree>
    <p:extLst>
      <p:ext uri="{BB962C8B-B14F-4D97-AF65-F5344CB8AC3E}">
        <p14:creationId xmlns:p14="http://schemas.microsoft.com/office/powerpoint/2010/main" val="371585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mn-ea"/>
              </a:defRPr>
            </a:lvl1pPr>
          </a:lstStyle>
          <a:p>
            <a:pPr eaLnBrk="0" fontAlgn="base" hangingPunct="0">
              <a:spcBef>
                <a:spcPct val="0"/>
              </a:spcBef>
              <a:spcAft>
                <a:spcPct val="0"/>
              </a:spcAft>
              <a:defRPr/>
            </a:pPr>
            <a:fld id="{73094481-4EF4-41B9-AF1C-5FF7C7D8D0CC}" type="datetime1">
              <a:rPr lang="en-US"/>
              <a:pPr eaLnBrk="0" fontAlgn="base" hangingPunct="0">
                <a:spcBef>
                  <a:spcPct val="0"/>
                </a:spcBef>
                <a:spcAft>
                  <a:spcPct val="0"/>
                </a:spcAft>
                <a:defRPr/>
              </a:pPr>
              <a:t>11/25/2014</a:t>
            </a:fld>
            <a:endParaRPr lang="en-US" dirty="0"/>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mn-ea"/>
              </a:defRPr>
            </a:lvl1pPr>
          </a:lstStyle>
          <a:p>
            <a:pPr eaLnBrk="0" fontAlgn="base" hangingPunct="0">
              <a:spcBef>
                <a:spcPct val="0"/>
              </a:spcBef>
              <a:spcAft>
                <a:spcPct val="0"/>
              </a:spcAft>
              <a:defRPr/>
            </a:pPr>
            <a:endParaRPr lang="en-US" dirty="0"/>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mn-ea"/>
              </a:defRPr>
            </a:lvl1pPr>
          </a:lstStyle>
          <a:p>
            <a:pPr eaLnBrk="0" fontAlgn="base" hangingPunct="0">
              <a:spcBef>
                <a:spcPct val="0"/>
              </a:spcBef>
              <a:spcAft>
                <a:spcPct val="0"/>
              </a:spcAft>
              <a:defRPr/>
            </a:pPr>
            <a:fld id="{959C5FFE-F2D1-41C8-AA26-0E3012936195}" type="slidenum">
              <a:rPr lang="en-US"/>
              <a:pPr eaLnBrk="0" fontAlgn="base" hangingPunct="0">
                <a:spcBef>
                  <a:spcPct val="0"/>
                </a:spcBef>
                <a:spcAft>
                  <a:spcPct val="0"/>
                </a:spcAft>
                <a:defRPr/>
              </a:pPr>
              <a:t>‹#›</a:t>
            </a:fld>
            <a:endParaRPr lang="en-US" dirty="0"/>
          </a:p>
        </p:txBody>
      </p:sp>
      <p:pic>
        <p:nvPicPr>
          <p:cNvPr id="2055"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422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1"/>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B7C7A247-855C-4F06-8436-53F78F2E3AE2}"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8069785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tamarackcommunity.ca/downloads/vc/Sustainable_Livelihood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slideshare.net/srengasamy/sustainable-livelihood-sr-presentation-777132"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647700" y="228600"/>
            <a:ext cx="8496300" cy="303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0" name="Rectangle 9"/>
          <p:cNvSpPr/>
          <p:nvPr/>
        </p:nvSpPr>
        <p:spPr>
          <a:xfrm>
            <a:off x="838200" y="831527"/>
            <a:ext cx="7239000" cy="4647426"/>
          </a:xfrm>
          <a:prstGeom prst="rect">
            <a:avLst/>
          </a:prstGeom>
        </p:spPr>
        <p:txBody>
          <a:bodyPr wrap="square">
            <a:spAutoFit/>
          </a:bodyPr>
          <a:lstStyle/>
          <a:p>
            <a:pPr algn="ctr"/>
            <a:r>
              <a:rPr lang="en-US" sz="6000" b="1" dirty="0" smtClean="0">
                <a:latin typeface="Calibri"/>
                <a:cs typeface="Calibri"/>
              </a:rPr>
              <a:t>EPWP SUMMIT</a:t>
            </a:r>
          </a:p>
          <a:p>
            <a:pPr algn="ctr"/>
            <a:r>
              <a:rPr lang="en-US" sz="3600" b="1" dirty="0" smtClean="0">
                <a:latin typeface="Calibri"/>
                <a:cs typeface="Calibri"/>
              </a:rPr>
              <a:t>MINIMUM LABOUR INTENSITY, ENHANCED PUBLIC GOODS AND COMMUNITY SERVICES &amp; SUSTAINABLE LIVELIHOODS</a:t>
            </a:r>
          </a:p>
          <a:p>
            <a:pPr algn="ctr"/>
            <a:endParaRPr lang="en-US" sz="3600" b="1" dirty="0">
              <a:latin typeface="Calibri"/>
              <a:cs typeface="Calibri"/>
            </a:endParaRPr>
          </a:p>
          <a:p>
            <a:pPr algn="ctr"/>
            <a:r>
              <a:rPr lang="en-US" sz="2800" b="1" dirty="0" smtClean="0">
                <a:latin typeface="Calibri"/>
                <a:cs typeface="Calibri"/>
              </a:rPr>
              <a:t> 27 November 2014 </a:t>
            </a:r>
            <a:endParaRPr lang="en-US" sz="2800" b="1" dirty="0">
              <a:latin typeface="Calibri"/>
              <a:cs typeface="Calibri"/>
            </a:endParaRPr>
          </a:p>
          <a:p>
            <a:pPr algn="ctr"/>
            <a:r>
              <a:rPr lang="en-US" sz="2800" b="1" dirty="0" smtClean="0">
                <a:latin typeface="Calibri"/>
                <a:cs typeface="Calibri"/>
              </a:rPr>
              <a:t>Gamelihle Sibanda, Chief Technical Adviser, ILO</a:t>
            </a:r>
            <a:endParaRPr lang="en-US" sz="2800" b="1" dirty="0">
              <a:latin typeface="Calibri"/>
              <a:cs typeface="Calibri"/>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1808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160338" y="3019425"/>
            <a:ext cx="8640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ea typeface="ＭＳ Ｐゴシック"/>
                <a:cs typeface="ＭＳ Ｐゴシック"/>
              </a:defRPr>
            </a:lvl1pPr>
            <a:lvl2pPr marL="742950" indent="-285750" eaLnBrk="0" hangingPunct="0">
              <a:defRPr sz="2400">
                <a:solidFill>
                  <a:schemeClr val="tx1"/>
                </a:solidFill>
                <a:latin typeface="Tahoma" pitchFamily="34" charset="0"/>
                <a:ea typeface="ＭＳ Ｐゴシック"/>
                <a:cs typeface="ＭＳ Ｐゴシック"/>
              </a:defRPr>
            </a:lvl2pPr>
            <a:lvl3pPr marL="1143000" indent="-228600" eaLnBrk="0" hangingPunct="0">
              <a:defRPr sz="2400">
                <a:solidFill>
                  <a:schemeClr val="tx1"/>
                </a:solidFill>
                <a:latin typeface="Tahoma" pitchFamily="34" charset="0"/>
                <a:ea typeface="ＭＳ Ｐゴシック"/>
                <a:cs typeface="ＭＳ Ｐゴシック"/>
              </a:defRPr>
            </a:lvl3pPr>
            <a:lvl4pPr marL="1600200" indent="-228600" eaLnBrk="0" hangingPunct="0">
              <a:defRPr sz="2400">
                <a:solidFill>
                  <a:schemeClr val="tx1"/>
                </a:solidFill>
                <a:latin typeface="Tahoma" pitchFamily="34" charset="0"/>
                <a:ea typeface="ＭＳ Ｐゴシック"/>
                <a:cs typeface="ＭＳ Ｐゴシック"/>
              </a:defRPr>
            </a:lvl4pPr>
            <a:lvl5pPr marL="2057400" indent="-228600" eaLnBrk="0" hangingPunct="0">
              <a:defRPr sz="2400">
                <a:solidFill>
                  <a:schemeClr val="tx1"/>
                </a:solidFill>
                <a:latin typeface="Tahoma"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9pPr>
          </a:lstStyle>
          <a:p>
            <a:r>
              <a:rPr lang="en-US" sz="1800" b="1" dirty="0" smtClean="0"/>
              <a:t>Table 1: Percentage of reported projects by l</a:t>
            </a:r>
            <a:r>
              <a:rPr lang="en-ZA" sz="1800" b="1" dirty="0" smtClean="0"/>
              <a:t>abour </a:t>
            </a:r>
            <a:r>
              <a:rPr lang="en-ZA" sz="1800" b="1" dirty="0"/>
              <a:t>intensity categories </a:t>
            </a:r>
          </a:p>
        </p:txBody>
      </p:sp>
      <p:sp>
        <p:nvSpPr>
          <p:cNvPr id="15363" name="TextBox 6"/>
          <p:cNvSpPr txBox="1">
            <a:spLocks noChangeArrowheads="1"/>
          </p:cNvSpPr>
          <p:nvPr/>
        </p:nvSpPr>
        <p:spPr bwMode="auto">
          <a:xfrm>
            <a:off x="182753" y="3505200"/>
            <a:ext cx="87518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defRPr sz="2400">
                <a:solidFill>
                  <a:schemeClr val="tx1"/>
                </a:solidFill>
                <a:latin typeface="Tahoma" pitchFamily="34" charset="0"/>
                <a:ea typeface="ＭＳ Ｐゴシック"/>
                <a:cs typeface="ＭＳ Ｐゴシック"/>
              </a:defRPr>
            </a:lvl1pPr>
            <a:lvl2pPr marL="742950" indent="-285750" eaLnBrk="0" hangingPunct="0">
              <a:defRPr sz="2400">
                <a:solidFill>
                  <a:schemeClr val="tx1"/>
                </a:solidFill>
                <a:latin typeface="Tahoma" pitchFamily="34" charset="0"/>
                <a:ea typeface="ＭＳ Ｐゴシック"/>
                <a:cs typeface="ＭＳ Ｐゴシック"/>
              </a:defRPr>
            </a:lvl2pPr>
            <a:lvl3pPr marL="1143000" indent="-228600" eaLnBrk="0" hangingPunct="0">
              <a:defRPr sz="2400">
                <a:solidFill>
                  <a:schemeClr val="tx1"/>
                </a:solidFill>
                <a:latin typeface="Tahoma" pitchFamily="34" charset="0"/>
                <a:ea typeface="ＭＳ Ｐゴシック"/>
                <a:cs typeface="ＭＳ Ｐゴシック"/>
              </a:defRPr>
            </a:lvl3pPr>
            <a:lvl4pPr marL="1600200" indent="-228600" eaLnBrk="0" hangingPunct="0">
              <a:defRPr sz="2400">
                <a:solidFill>
                  <a:schemeClr val="tx1"/>
                </a:solidFill>
                <a:latin typeface="Tahoma" pitchFamily="34" charset="0"/>
                <a:ea typeface="ＭＳ Ｐゴシック"/>
                <a:cs typeface="ＭＳ Ｐゴシック"/>
              </a:defRPr>
            </a:lvl4pPr>
            <a:lvl5pPr marL="2057400" indent="-228600" eaLnBrk="0" hangingPunct="0">
              <a:defRPr sz="2400">
                <a:solidFill>
                  <a:schemeClr val="tx1"/>
                </a:solidFill>
                <a:latin typeface="Tahoma"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9pPr>
          </a:lstStyle>
          <a:p>
            <a:pPr>
              <a:buFont typeface="Arial" pitchFamily="34" charset="0"/>
              <a:buChar char="•"/>
            </a:pPr>
            <a:r>
              <a:rPr lang="en-ZA" sz="1800" dirty="0"/>
              <a:t>Spike in number of projects with li of less than 1% in 2009/10, could be </a:t>
            </a:r>
            <a:r>
              <a:rPr lang="en-ZA" sz="1800" dirty="0" smtClean="0"/>
              <a:t>largely due </a:t>
            </a:r>
            <a:r>
              <a:rPr lang="en-ZA" sz="1800" dirty="0"/>
              <a:t>to </a:t>
            </a:r>
            <a:r>
              <a:rPr lang="en-ZA" sz="1800" dirty="0" smtClean="0"/>
              <a:t>World Cup projects.</a:t>
            </a:r>
            <a:endParaRPr lang="en-GB" sz="1800" dirty="0"/>
          </a:p>
          <a:p>
            <a:pPr>
              <a:buFont typeface="Arial" pitchFamily="34" charset="0"/>
              <a:buChar char="•"/>
            </a:pPr>
            <a:r>
              <a:rPr lang="en-ZA" sz="1800" dirty="0"/>
              <a:t>From 2004/5 to 2008/9 the bulk of the projects were in the 10% to 50% labour intensity range.</a:t>
            </a:r>
          </a:p>
          <a:p>
            <a:pPr>
              <a:buFont typeface="Arial" pitchFamily="34" charset="0"/>
              <a:buChar char="•"/>
            </a:pPr>
            <a:r>
              <a:rPr lang="en-ZA" sz="1800" dirty="0"/>
              <a:t>From 2010/11 to 2011/12 the bulk of the projects were in the 50% to 100% labour intensity range (attributable to trebling of number of maintenance projects in 2011/12 compared to </a:t>
            </a:r>
            <a:r>
              <a:rPr lang="en-ZA" sz="1800" dirty="0" smtClean="0"/>
              <a:t>2010/11).  </a:t>
            </a:r>
            <a:r>
              <a:rPr lang="en-ZA" sz="1800" dirty="0"/>
              <a:t>More projects are becoming more labour intensive</a:t>
            </a:r>
            <a:r>
              <a:rPr lang="en-ZA" sz="1600" dirty="0"/>
              <a:t>. </a:t>
            </a:r>
          </a:p>
        </p:txBody>
      </p:sp>
      <p:graphicFrame>
        <p:nvGraphicFramePr>
          <p:cNvPr id="2" name="Table 1"/>
          <p:cNvGraphicFramePr>
            <a:graphicFrameLocks noGrp="1"/>
          </p:cNvGraphicFramePr>
          <p:nvPr/>
        </p:nvGraphicFramePr>
        <p:xfrm>
          <a:off x="178644" y="260648"/>
          <a:ext cx="8739286" cy="2573005"/>
        </p:xfrm>
        <a:graphic>
          <a:graphicData uri="http://schemas.openxmlformats.org/drawingml/2006/table">
            <a:tbl>
              <a:tblPr firstRow="1" bandRow="1">
                <a:tableStyleId>{5C22544A-7EE6-4342-B048-85BDC9FD1C3A}</a:tableStyleId>
              </a:tblPr>
              <a:tblGrid>
                <a:gridCol w="1467005"/>
                <a:gridCol w="918203"/>
                <a:gridCol w="919971"/>
                <a:gridCol w="989787"/>
                <a:gridCol w="971228"/>
                <a:gridCol w="876668"/>
                <a:gridCol w="876668"/>
                <a:gridCol w="877553"/>
                <a:gridCol w="842203"/>
              </a:tblGrid>
              <a:tr h="615229">
                <a:tc>
                  <a:txBody>
                    <a:bodyPr/>
                    <a:lstStyle/>
                    <a:p>
                      <a:pPr>
                        <a:lnSpc>
                          <a:spcPct val="115000"/>
                        </a:lnSpc>
                        <a:spcAft>
                          <a:spcPts val="0"/>
                        </a:spcAft>
                      </a:pPr>
                      <a:r>
                        <a:rPr lang="en-ZA" sz="1400" dirty="0">
                          <a:effectLst/>
                        </a:rPr>
                        <a:t>Labour intensity categories</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2004-05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2005-06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2006- 07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2007-08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2008-09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2009-10 </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2010-11 </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2011-12</a:t>
                      </a:r>
                      <a:endParaRPr lang="en-GB" sz="2000" dirty="0">
                        <a:effectLst/>
                        <a:latin typeface="Calibri"/>
                        <a:ea typeface="Calibri"/>
                        <a:cs typeface="Times New Roman"/>
                      </a:endParaRPr>
                    </a:p>
                  </a:txBody>
                  <a:tcPr marL="68580" marR="68580" marT="0" marB="0"/>
                </a:tc>
              </a:tr>
              <a:tr h="326296">
                <a:tc>
                  <a:txBody>
                    <a:bodyPr/>
                    <a:lstStyle/>
                    <a:p>
                      <a:pPr>
                        <a:lnSpc>
                          <a:spcPct val="115000"/>
                        </a:lnSpc>
                        <a:spcAft>
                          <a:spcPts val="0"/>
                        </a:spcAft>
                      </a:pPr>
                      <a:r>
                        <a:rPr lang="en-ZA" sz="1400" dirty="0">
                          <a:effectLst/>
                        </a:rPr>
                        <a:t>&lt; 1%</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32%</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15%</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9%</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3%</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5%</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highlight>
                            <a:srgbClr val="FFFF00"/>
                          </a:highlight>
                        </a:rPr>
                        <a:t>21%</a:t>
                      </a:r>
                      <a:r>
                        <a:rPr lang="en-ZA" sz="1200" dirty="0">
                          <a:effectLst/>
                        </a:rPr>
                        <a:t> </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8%</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a:t>
                      </a:r>
                      <a:endParaRPr lang="en-GB" sz="2000" dirty="0">
                        <a:effectLst/>
                        <a:latin typeface="Calibri"/>
                        <a:ea typeface="Calibri"/>
                        <a:cs typeface="Times New Roman"/>
                      </a:endParaRPr>
                    </a:p>
                  </a:txBody>
                  <a:tcPr marL="68580" marR="68580" marT="0" marB="0"/>
                </a:tc>
              </a:tr>
              <a:tr h="326296">
                <a:tc>
                  <a:txBody>
                    <a:bodyPr/>
                    <a:lstStyle/>
                    <a:p>
                      <a:pPr>
                        <a:lnSpc>
                          <a:spcPct val="115000"/>
                        </a:lnSpc>
                        <a:spcAft>
                          <a:spcPts val="0"/>
                        </a:spcAft>
                      </a:pPr>
                      <a:r>
                        <a:rPr lang="en-ZA" sz="1400" dirty="0">
                          <a:effectLst/>
                        </a:rPr>
                        <a:t>1% - 5%</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17%</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21%</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22%</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11%</a:t>
                      </a:r>
                      <a:endParaRPr lang="en-GB" sz="2000" dirty="0">
                        <a:effectLst/>
                        <a:latin typeface="Calibri"/>
                        <a:ea typeface="Calibri"/>
                        <a:cs typeface="Times New Roman"/>
                      </a:endParaRPr>
                    </a:p>
                  </a:txBody>
                  <a:tcPr marL="68580" marR="68580" marT="0" marB="0"/>
                </a:tc>
              </a:tr>
              <a:tr h="326296">
                <a:tc>
                  <a:txBody>
                    <a:bodyPr/>
                    <a:lstStyle/>
                    <a:p>
                      <a:pPr>
                        <a:lnSpc>
                          <a:spcPct val="115000"/>
                        </a:lnSpc>
                        <a:spcAft>
                          <a:spcPts val="0"/>
                        </a:spcAft>
                      </a:pPr>
                      <a:r>
                        <a:rPr lang="en-ZA" sz="1400" dirty="0">
                          <a:effectLst/>
                        </a:rPr>
                        <a:t>5% - 10%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5%</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12%</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17%</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38%</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15%</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9%</a:t>
                      </a:r>
                      <a:endParaRPr lang="en-GB" sz="2000" dirty="0">
                        <a:effectLst/>
                        <a:latin typeface="Calibri"/>
                        <a:ea typeface="Calibri"/>
                        <a:cs typeface="Times New Roman"/>
                      </a:endParaRPr>
                    </a:p>
                  </a:txBody>
                  <a:tcPr marL="68580" marR="68580" marT="0" marB="0"/>
                </a:tc>
              </a:tr>
              <a:tr h="326296">
                <a:tc>
                  <a:txBody>
                    <a:bodyPr/>
                    <a:lstStyle/>
                    <a:p>
                      <a:pPr>
                        <a:lnSpc>
                          <a:spcPct val="115000"/>
                        </a:lnSpc>
                        <a:spcAft>
                          <a:spcPts val="0"/>
                        </a:spcAft>
                      </a:pPr>
                      <a:r>
                        <a:rPr lang="en-ZA" sz="1400" dirty="0">
                          <a:effectLst/>
                        </a:rPr>
                        <a:t>10% - 50%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solidFill>
                            <a:schemeClr val="tx2"/>
                          </a:solidFill>
                          <a:effectLst/>
                          <a:highlight>
                            <a:srgbClr val="FFFF00"/>
                          </a:highlight>
                        </a:rPr>
                        <a:t>42%</a:t>
                      </a:r>
                      <a:endParaRPr lang="en-GB" sz="2000" dirty="0">
                        <a:solidFill>
                          <a:schemeClr val="tx2"/>
                        </a:solidFill>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solidFill>
                            <a:schemeClr val="tx2"/>
                          </a:solidFill>
                          <a:effectLst/>
                          <a:highlight>
                            <a:srgbClr val="FFFF00"/>
                          </a:highlight>
                        </a:rPr>
                        <a:t>38%</a:t>
                      </a:r>
                      <a:endParaRPr lang="en-GB" sz="2000" dirty="0">
                        <a:solidFill>
                          <a:schemeClr val="tx2"/>
                        </a:solidFill>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solidFill>
                            <a:schemeClr val="tx2"/>
                          </a:solidFill>
                          <a:effectLst/>
                          <a:highlight>
                            <a:srgbClr val="FFFF00"/>
                          </a:highlight>
                        </a:rPr>
                        <a:t>41%</a:t>
                      </a:r>
                      <a:endParaRPr lang="en-GB" sz="2000" dirty="0">
                        <a:solidFill>
                          <a:schemeClr val="tx2"/>
                        </a:solidFill>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effectLst/>
                        </a:rPr>
                        <a:t>26%</a:t>
                      </a:r>
                      <a:endParaRPr lang="en-GB" sz="2000" dirty="0">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effectLst/>
                        </a:rPr>
                        <a:t>49%</a:t>
                      </a:r>
                      <a:endParaRPr lang="en-GB" sz="2000" dirty="0">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effectLst/>
                        </a:rPr>
                        <a:t>24%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26%</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19%</a:t>
                      </a:r>
                      <a:endParaRPr lang="en-GB" sz="2000" dirty="0">
                        <a:effectLst/>
                        <a:latin typeface="Calibri"/>
                        <a:ea typeface="Calibri"/>
                        <a:cs typeface="Times New Roman"/>
                      </a:endParaRPr>
                    </a:p>
                  </a:txBody>
                  <a:tcPr marL="68580" marR="68580" marT="0" marB="0"/>
                </a:tc>
              </a:tr>
              <a:tr h="326296">
                <a:tc>
                  <a:txBody>
                    <a:bodyPr/>
                    <a:lstStyle/>
                    <a:p>
                      <a:pPr>
                        <a:lnSpc>
                          <a:spcPct val="115000"/>
                        </a:lnSpc>
                        <a:spcAft>
                          <a:spcPts val="0"/>
                        </a:spcAft>
                      </a:pPr>
                      <a:r>
                        <a:rPr lang="en-ZA" sz="1400" dirty="0">
                          <a:effectLst/>
                        </a:rPr>
                        <a:t>50% - 100%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13%</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18%</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16%</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12%</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9%</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16%</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30%</a:t>
                      </a:r>
                      <a:endParaRPr lang="en-GB" sz="2000" dirty="0">
                        <a:effectLst/>
                        <a:latin typeface="Calibri"/>
                        <a:ea typeface="Calibri"/>
                        <a:cs typeface="Times New Roman"/>
                      </a:endParaRPr>
                    </a:p>
                  </a:txBody>
                  <a:tcPr marL="68580" marR="68580" marT="0" marB="0">
                    <a:solidFill>
                      <a:srgbClr val="FFFF00"/>
                    </a:solidFill>
                  </a:tcPr>
                </a:tc>
                <a:tc>
                  <a:txBody>
                    <a:bodyPr/>
                    <a:lstStyle/>
                    <a:p>
                      <a:pPr algn="r">
                        <a:lnSpc>
                          <a:spcPct val="115000"/>
                        </a:lnSpc>
                        <a:spcAft>
                          <a:spcPts val="0"/>
                        </a:spcAft>
                      </a:pPr>
                      <a:r>
                        <a:rPr lang="en-ZA" sz="1400" dirty="0">
                          <a:effectLst/>
                          <a:highlight>
                            <a:srgbClr val="FFFF00"/>
                          </a:highlight>
                        </a:rPr>
                        <a:t>58%</a:t>
                      </a:r>
                      <a:endParaRPr lang="en-GB" sz="2000" dirty="0">
                        <a:effectLst/>
                        <a:latin typeface="Calibri"/>
                        <a:ea typeface="Calibri"/>
                        <a:cs typeface="Times New Roman"/>
                      </a:endParaRPr>
                    </a:p>
                  </a:txBody>
                  <a:tcPr marL="68580" marR="68580" marT="0" marB="0">
                    <a:solidFill>
                      <a:srgbClr val="FFFF00"/>
                    </a:solidFill>
                  </a:tcPr>
                </a:tc>
              </a:tr>
              <a:tr h="326296">
                <a:tc>
                  <a:txBody>
                    <a:bodyPr/>
                    <a:lstStyle/>
                    <a:p>
                      <a:pPr>
                        <a:lnSpc>
                          <a:spcPct val="115000"/>
                        </a:lnSpc>
                        <a:spcAft>
                          <a:spcPts val="0"/>
                        </a:spcAft>
                      </a:pPr>
                      <a:r>
                        <a:rPr lang="en-ZA" sz="1400" dirty="0">
                          <a:effectLst/>
                        </a:rPr>
                        <a:t>&gt; 100%</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4%</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3%</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   </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0.4%</a:t>
                      </a:r>
                      <a:endParaRPr lang="en-GB"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400" dirty="0">
                          <a:effectLst/>
                        </a:rPr>
                        <a:t>        -   </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a:t>
                      </a:r>
                      <a:endParaRPr lang="en-GB" sz="20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ZA" sz="1400" dirty="0">
                          <a:effectLst/>
                        </a:rPr>
                        <a:t>1</a:t>
                      </a:r>
                      <a:r>
                        <a:rPr lang="en-ZA" sz="1200" dirty="0">
                          <a:effectLst/>
                        </a:rPr>
                        <a:t> </a:t>
                      </a:r>
                      <a:r>
                        <a:rPr lang="en-ZA" sz="1400" dirty="0">
                          <a:effectLst/>
                        </a:rPr>
                        <a:t>%</a:t>
                      </a:r>
                      <a:endParaRPr lang="en-GB" sz="2000" dirty="0">
                        <a:effectLst/>
                        <a:latin typeface="Calibri"/>
                        <a:ea typeface="Calibri"/>
                        <a:cs typeface="Times New Roman"/>
                      </a:endParaRPr>
                    </a:p>
                  </a:txBody>
                  <a:tcPr marL="68580" marR="68580" marT="0" marB="0"/>
                </a:tc>
              </a:tr>
            </a:tbl>
          </a:graphicData>
        </a:graphic>
      </p:graphicFrame>
      <p:pic>
        <p:nvPicPr>
          <p:cNvPr id="5"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1473669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250825" y="3440668"/>
            <a:ext cx="76915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b="1" dirty="0">
                <a:solidFill>
                  <a:srgbClr val="000000"/>
                </a:solidFill>
              </a:rPr>
              <a:t>Table 2</a:t>
            </a:r>
            <a:r>
              <a:rPr lang="en-US" b="1" dirty="0" smtClean="0">
                <a:solidFill>
                  <a:srgbClr val="000000"/>
                </a:solidFill>
              </a:rPr>
              <a:t>: C</a:t>
            </a:r>
            <a:r>
              <a:rPr lang="en-ZA" b="1" dirty="0" smtClean="0"/>
              <a:t>ost </a:t>
            </a:r>
            <a:r>
              <a:rPr lang="en-ZA" b="1" dirty="0"/>
              <a:t>per </a:t>
            </a:r>
            <a:r>
              <a:rPr lang="en-ZA" b="1" dirty="0" smtClean="0"/>
              <a:t>reported work </a:t>
            </a:r>
            <a:r>
              <a:rPr lang="en-ZA" b="1" dirty="0"/>
              <a:t>opportunities </a:t>
            </a:r>
            <a:r>
              <a:rPr lang="en-ZA" b="1" dirty="0" smtClean="0"/>
              <a:t>by labour </a:t>
            </a:r>
            <a:r>
              <a:rPr lang="en-ZA" b="1" dirty="0"/>
              <a:t>intensity </a:t>
            </a:r>
            <a:r>
              <a:rPr lang="en-ZA" b="1" dirty="0" smtClean="0"/>
              <a:t>categories</a:t>
            </a:r>
            <a:endParaRPr lang="en-ZA" b="1" dirty="0"/>
          </a:p>
        </p:txBody>
      </p:sp>
      <p:sp>
        <p:nvSpPr>
          <p:cNvPr id="20483" name="TextBox 5"/>
          <p:cNvSpPr txBox="1">
            <a:spLocks noChangeArrowheads="1"/>
          </p:cNvSpPr>
          <p:nvPr/>
        </p:nvSpPr>
        <p:spPr bwMode="auto">
          <a:xfrm>
            <a:off x="226491" y="3810000"/>
            <a:ext cx="8569325"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ahoma" pitchFamily="34" charset="0"/>
                <a:ea typeface="ＭＳ Ｐゴシック"/>
                <a:cs typeface="ＭＳ Ｐゴシック"/>
              </a:defRPr>
            </a:lvl1pPr>
            <a:lvl2pPr marL="742950" indent="-285750" eaLnBrk="0" hangingPunct="0">
              <a:defRPr sz="2400">
                <a:solidFill>
                  <a:schemeClr val="tx1"/>
                </a:solidFill>
                <a:latin typeface="Tahoma" pitchFamily="34" charset="0"/>
                <a:ea typeface="ＭＳ Ｐゴシック"/>
                <a:cs typeface="ＭＳ Ｐゴシック"/>
              </a:defRPr>
            </a:lvl2pPr>
            <a:lvl3pPr marL="1143000" indent="-228600" eaLnBrk="0" hangingPunct="0">
              <a:defRPr sz="2400">
                <a:solidFill>
                  <a:schemeClr val="tx1"/>
                </a:solidFill>
                <a:latin typeface="Tahoma" pitchFamily="34" charset="0"/>
                <a:ea typeface="ＭＳ Ｐゴシック"/>
                <a:cs typeface="ＭＳ Ｐゴシック"/>
              </a:defRPr>
            </a:lvl3pPr>
            <a:lvl4pPr marL="1600200" indent="-228600" eaLnBrk="0" hangingPunct="0">
              <a:defRPr sz="2400">
                <a:solidFill>
                  <a:schemeClr val="tx1"/>
                </a:solidFill>
                <a:latin typeface="Tahoma" pitchFamily="34" charset="0"/>
                <a:ea typeface="ＭＳ Ｐゴシック"/>
                <a:cs typeface="ＭＳ Ｐゴシック"/>
              </a:defRPr>
            </a:lvl4pPr>
            <a:lvl5pPr marL="2057400" indent="-228600" eaLnBrk="0" hangingPunct="0">
              <a:defRPr sz="2400">
                <a:solidFill>
                  <a:schemeClr val="tx1"/>
                </a:solidFill>
                <a:latin typeface="Tahoma"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a:cs typeface="ＭＳ Ｐゴシック"/>
              </a:defRPr>
            </a:lvl9pPr>
          </a:lstStyle>
          <a:p>
            <a:pPr>
              <a:buFont typeface="Arial" pitchFamily="34" charset="0"/>
              <a:buChar char="•"/>
            </a:pPr>
            <a:r>
              <a:rPr lang="en-ZA" sz="1800" dirty="0"/>
              <a:t>As expected projects with li of less than 1% have </a:t>
            </a:r>
            <a:r>
              <a:rPr lang="en-ZA" sz="1800" dirty="0" smtClean="0"/>
              <a:t>the highest </a:t>
            </a:r>
            <a:r>
              <a:rPr lang="en-ZA" sz="1800" dirty="0"/>
              <a:t>cost to create a work opportunity. As much as over a factor of 210 times the cost to create a work opportunity for projects with li of 50 to 100</a:t>
            </a:r>
            <a:r>
              <a:rPr lang="en-ZA" sz="1800" dirty="0" smtClean="0"/>
              <a:t>% in </a:t>
            </a:r>
            <a:r>
              <a:rPr lang="en-ZA" sz="1800" dirty="0"/>
              <a:t>2010/11.</a:t>
            </a:r>
          </a:p>
          <a:p>
            <a:pPr>
              <a:buFont typeface="Arial" pitchFamily="34" charset="0"/>
              <a:buChar char="•"/>
            </a:pPr>
            <a:r>
              <a:rPr lang="en-ZA" sz="1800" dirty="0" smtClean="0"/>
              <a:t>In </a:t>
            </a:r>
            <a:r>
              <a:rPr lang="en-ZA" sz="1800" dirty="0"/>
              <a:t>general the higher the labour intensity, the cheaper it is to create a work opportunity. For example in 2010/11 the cost to create a work opportunity was R1,348,530 (li&lt;1%), R191,415 (li of 1% to &lt; 5%), R60,613 (li of 5% to &lt;10%), R27,146 (li of 10% to &lt;50% ) and R6,433 (li of 50% to 100%).</a:t>
            </a:r>
          </a:p>
          <a:p>
            <a:r>
              <a:rPr lang="en-ZA" sz="1600" dirty="0"/>
              <a:t> </a:t>
            </a:r>
          </a:p>
          <a:p>
            <a:pPr>
              <a:buFont typeface="Arial" pitchFamily="34" charset="0"/>
              <a:buChar char="•"/>
            </a:pPr>
            <a:endParaRPr lang="en-ZA" sz="1400" dirty="0"/>
          </a:p>
        </p:txBody>
      </p:sp>
      <p:graphicFrame>
        <p:nvGraphicFramePr>
          <p:cNvPr id="2" name="Table 1"/>
          <p:cNvGraphicFramePr>
            <a:graphicFrameLocks noGrp="1"/>
          </p:cNvGraphicFramePr>
          <p:nvPr>
            <p:extLst>
              <p:ext uri="{D42A27DB-BD31-4B8C-83A1-F6EECF244321}">
                <p14:modId xmlns:p14="http://schemas.microsoft.com/office/powerpoint/2010/main" val="885230912"/>
              </p:ext>
            </p:extLst>
          </p:nvPr>
        </p:nvGraphicFramePr>
        <p:xfrm>
          <a:off x="76203" y="207965"/>
          <a:ext cx="9015314" cy="2989458"/>
        </p:xfrm>
        <a:graphic>
          <a:graphicData uri="http://schemas.openxmlformats.org/drawingml/2006/table">
            <a:tbl>
              <a:tblPr firstRow="1" firstCol="1" bandRow="1">
                <a:tableStyleId>{5C22544A-7EE6-4342-B048-85BDC9FD1C3A}</a:tableStyleId>
              </a:tblPr>
              <a:tblGrid>
                <a:gridCol w="1142997"/>
                <a:gridCol w="914400"/>
                <a:gridCol w="875490"/>
                <a:gridCol w="976155"/>
                <a:gridCol w="976155"/>
                <a:gridCol w="1051243"/>
                <a:gridCol w="1051243"/>
                <a:gridCol w="1051243"/>
                <a:gridCol w="976388"/>
              </a:tblGrid>
              <a:tr h="868181">
                <a:tc>
                  <a:txBody>
                    <a:bodyPr/>
                    <a:lstStyle/>
                    <a:p>
                      <a:pPr>
                        <a:lnSpc>
                          <a:spcPct val="115000"/>
                        </a:lnSpc>
                        <a:spcAft>
                          <a:spcPts val="0"/>
                        </a:spcAft>
                      </a:pPr>
                      <a:r>
                        <a:rPr lang="en-GB" sz="1400" dirty="0" smtClean="0">
                          <a:effectLst/>
                        </a:rPr>
                        <a:t>Labour intensity categories</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2004-05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2005-06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2006- 07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2007-08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2008-09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2009-10 </a:t>
                      </a:r>
                      <a:endParaRPr lang="en-ZA" sz="2000" dirty="0">
                        <a:effectLst/>
                        <a:latin typeface="Calibri"/>
                        <a:ea typeface="Calibri"/>
                        <a:cs typeface="Times New Roman"/>
                      </a:endParaRPr>
                    </a:p>
                  </a:txBody>
                  <a:tcPr marL="66807" marR="66807" marT="0" marB="0" anchor="ctr"/>
                </a:tc>
                <a:tc>
                  <a:txBody>
                    <a:bodyPr/>
                    <a:lstStyle/>
                    <a:p>
                      <a:pPr>
                        <a:lnSpc>
                          <a:spcPct val="115000"/>
                        </a:lnSpc>
                        <a:spcAft>
                          <a:spcPts val="0"/>
                        </a:spcAft>
                      </a:pPr>
                      <a:r>
                        <a:rPr lang="en-GB" sz="1400" dirty="0">
                          <a:effectLst/>
                        </a:rPr>
                        <a:t> 2010-11 </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2011-12</a:t>
                      </a:r>
                      <a:r>
                        <a:rPr lang="en-ZA" sz="1400" dirty="0">
                          <a:effectLst/>
                        </a:rPr>
                        <a:t> </a:t>
                      </a:r>
                      <a:endParaRPr lang="en-ZA" sz="2000" dirty="0">
                        <a:effectLst/>
                        <a:latin typeface="Calibri"/>
                        <a:ea typeface="Calibri"/>
                        <a:cs typeface="Times New Roman"/>
                      </a:endParaRPr>
                    </a:p>
                  </a:txBody>
                  <a:tcPr marL="66807" marR="66807" marT="0" marB="0" anchor="ctr"/>
                </a:tc>
              </a:tr>
              <a:tr h="285461">
                <a:tc>
                  <a:txBody>
                    <a:bodyPr/>
                    <a:lstStyle/>
                    <a:p>
                      <a:pPr>
                        <a:lnSpc>
                          <a:spcPct val="115000"/>
                        </a:lnSpc>
                        <a:spcAft>
                          <a:spcPts val="0"/>
                        </a:spcAft>
                      </a:pPr>
                      <a:r>
                        <a:rPr lang="en-GB" sz="1400" dirty="0">
                          <a:effectLst/>
                        </a:rPr>
                        <a:t>&lt; 1%</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63,418</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38,451</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381,458</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262,991</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382,691</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733,177</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1,348,530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952,577</a:t>
                      </a:r>
                      <a:endParaRPr lang="en-ZA" sz="2000" dirty="0">
                        <a:effectLst/>
                        <a:latin typeface="Calibri"/>
                        <a:ea typeface="Calibri"/>
                        <a:cs typeface="Times New Roman"/>
                      </a:endParaRPr>
                    </a:p>
                  </a:txBody>
                  <a:tcPr marL="66807" marR="66807" marT="0" marB="0" anchor="ctr"/>
                </a:tc>
              </a:tr>
              <a:tr h="272486">
                <a:tc>
                  <a:txBody>
                    <a:bodyPr/>
                    <a:lstStyle/>
                    <a:p>
                      <a:pPr>
                        <a:lnSpc>
                          <a:spcPct val="115000"/>
                        </a:lnSpc>
                        <a:spcAft>
                          <a:spcPts val="0"/>
                        </a:spcAft>
                      </a:pPr>
                      <a:r>
                        <a:rPr lang="en-GB" sz="1400" dirty="0">
                          <a:effectLst/>
                        </a:rPr>
                        <a:t>1% - 5%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55,998</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62,254</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78,239</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smtClean="0">
                          <a:effectLst/>
                        </a:rPr>
                        <a:t>131,617</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113,365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221,537</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191,415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172,119</a:t>
                      </a:r>
                      <a:endParaRPr lang="en-ZA" sz="2000" dirty="0">
                        <a:effectLst/>
                        <a:latin typeface="Calibri"/>
                        <a:ea typeface="Calibri"/>
                        <a:cs typeface="Times New Roman"/>
                      </a:endParaRPr>
                    </a:p>
                  </a:txBody>
                  <a:tcPr marL="66807" marR="66807" marT="0" marB="0" anchor="ctr"/>
                </a:tc>
              </a:tr>
              <a:tr h="426984">
                <a:tc>
                  <a:txBody>
                    <a:bodyPr/>
                    <a:lstStyle/>
                    <a:p>
                      <a:pPr>
                        <a:lnSpc>
                          <a:spcPct val="115000"/>
                        </a:lnSpc>
                        <a:spcAft>
                          <a:spcPts val="0"/>
                        </a:spcAft>
                      </a:pPr>
                      <a:r>
                        <a:rPr lang="en-GB" sz="1400" dirty="0">
                          <a:effectLst/>
                        </a:rPr>
                        <a:t>5% - 10%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29,532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53,075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35,819</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50,342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78,806</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88,422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60,613</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86,677</a:t>
                      </a:r>
                      <a:endParaRPr lang="en-ZA" sz="2000" dirty="0">
                        <a:effectLst/>
                        <a:latin typeface="Calibri"/>
                        <a:ea typeface="Calibri"/>
                        <a:cs typeface="Times New Roman"/>
                      </a:endParaRPr>
                    </a:p>
                  </a:txBody>
                  <a:tcPr marL="66807" marR="66807" marT="0" marB="0" anchor="ctr"/>
                </a:tc>
              </a:tr>
              <a:tr h="426984">
                <a:tc>
                  <a:txBody>
                    <a:bodyPr/>
                    <a:lstStyle/>
                    <a:p>
                      <a:pPr>
                        <a:lnSpc>
                          <a:spcPct val="115000"/>
                        </a:lnSpc>
                        <a:spcAft>
                          <a:spcPts val="0"/>
                        </a:spcAft>
                      </a:pPr>
                      <a:r>
                        <a:rPr lang="en-GB" sz="1400" dirty="0">
                          <a:effectLst/>
                        </a:rPr>
                        <a:t>10% - 50%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18,835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13,172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16,147</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22,422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26,908</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29,558</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27,146</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20,640</a:t>
                      </a:r>
                      <a:endParaRPr lang="en-ZA" sz="2000" dirty="0">
                        <a:effectLst/>
                        <a:latin typeface="Calibri"/>
                        <a:ea typeface="Calibri"/>
                        <a:cs typeface="Times New Roman"/>
                      </a:endParaRPr>
                    </a:p>
                  </a:txBody>
                  <a:tcPr marL="66807" marR="66807" marT="0" marB="0" anchor="ctr"/>
                </a:tc>
              </a:tr>
              <a:tr h="436876">
                <a:tc>
                  <a:txBody>
                    <a:bodyPr/>
                    <a:lstStyle/>
                    <a:p>
                      <a:pPr>
                        <a:lnSpc>
                          <a:spcPct val="115000"/>
                        </a:lnSpc>
                        <a:spcAft>
                          <a:spcPts val="0"/>
                        </a:spcAft>
                      </a:pPr>
                      <a:r>
                        <a:rPr lang="en-GB" sz="1400" dirty="0">
                          <a:effectLst/>
                        </a:rPr>
                        <a:t>50% - 100%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4,920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3,482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4,394</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5,746</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6,644</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6,616</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6,433</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6,048</a:t>
                      </a:r>
                      <a:endParaRPr lang="en-ZA" sz="2000" dirty="0">
                        <a:effectLst/>
                        <a:latin typeface="Calibri"/>
                        <a:ea typeface="Calibri"/>
                        <a:cs typeface="Times New Roman"/>
                      </a:endParaRPr>
                    </a:p>
                  </a:txBody>
                  <a:tcPr marL="66807" marR="66807" marT="0" marB="0" anchor="ctr"/>
                </a:tc>
              </a:tr>
              <a:tr h="272486">
                <a:tc>
                  <a:txBody>
                    <a:bodyPr/>
                    <a:lstStyle/>
                    <a:p>
                      <a:pPr>
                        <a:lnSpc>
                          <a:spcPct val="115000"/>
                        </a:lnSpc>
                        <a:spcAft>
                          <a:spcPts val="0"/>
                        </a:spcAft>
                      </a:pPr>
                      <a:r>
                        <a:rPr lang="en-GB" sz="1400" dirty="0">
                          <a:effectLst/>
                        </a:rPr>
                        <a:t>&gt; 100%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2,322</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4,131</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9,095</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1,583</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3,610</a:t>
                      </a:r>
                      <a:endParaRPr lang="en-ZA" sz="2000" dirty="0">
                        <a:effectLst/>
                        <a:latin typeface="Calibri"/>
                        <a:ea typeface="Calibri"/>
                        <a:cs typeface="Times New Roman"/>
                      </a:endParaRPr>
                    </a:p>
                  </a:txBody>
                  <a:tcPr marL="66807" marR="66807" marT="0" marB="0" anchor="ctr"/>
                </a:tc>
                <a:tc>
                  <a:txBody>
                    <a:bodyPr/>
                    <a:lstStyle/>
                    <a:p>
                      <a:pPr algn="r">
                        <a:lnSpc>
                          <a:spcPct val="115000"/>
                        </a:lnSpc>
                        <a:spcAft>
                          <a:spcPts val="0"/>
                        </a:spcAft>
                      </a:pPr>
                      <a:r>
                        <a:rPr lang="en-GB" sz="1400" dirty="0">
                          <a:effectLst/>
                        </a:rPr>
                        <a:t>8,309</a:t>
                      </a:r>
                      <a:r>
                        <a:rPr lang="en-ZA" sz="1400" dirty="0">
                          <a:effectLst/>
                        </a:rPr>
                        <a:t> </a:t>
                      </a:r>
                      <a:endParaRPr lang="en-ZA" sz="2000" dirty="0">
                        <a:effectLst/>
                        <a:latin typeface="Calibri"/>
                        <a:ea typeface="Calibri"/>
                        <a:cs typeface="Times New Roman"/>
                      </a:endParaRPr>
                    </a:p>
                  </a:txBody>
                  <a:tcPr marL="66807" marR="66807" marT="0" marB="0" anchor="ctr"/>
                </a:tc>
              </a:tr>
            </a:tbl>
          </a:graphicData>
        </a:graphic>
      </p:graphicFrame>
      <p:pic>
        <p:nvPicPr>
          <p:cNvPr id="5"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2378032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TextBox 2"/>
          <p:cNvSpPr txBox="1"/>
          <p:nvPr/>
        </p:nvSpPr>
        <p:spPr>
          <a:xfrm>
            <a:off x="914400" y="914400"/>
            <a:ext cx="7344816" cy="5170646"/>
          </a:xfrm>
          <a:prstGeom prst="rect">
            <a:avLst/>
          </a:prstGeom>
          <a:noFill/>
        </p:spPr>
        <p:txBody>
          <a:bodyPr wrap="square" rtlCol="0">
            <a:spAutoFit/>
          </a:bodyPr>
          <a:lstStyle/>
          <a:p>
            <a:pPr algn="ctr"/>
            <a:endParaRPr lang="en-GB" sz="6600" dirty="0" smtClean="0">
              <a:solidFill>
                <a:prstClr val="white"/>
              </a:solidFill>
            </a:endParaRPr>
          </a:p>
          <a:p>
            <a:pPr algn="ctr"/>
            <a:r>
              <a:rPr lang="en-GB" sz="6600" dirty="0" smtClean="0">
                <a:solidFill>
                  <a:prstClr val="white"/>
                </a:solidFill>
              </a:rPr>
              <a:t>ENHANCING PUBLIC </a:t>
            </a:r>
            <a:r>
              <a:rPr lang="en-GB" sz="6600" dirty="0">
                <a:solidFill>
                  <a:prstClr val="white"/>
                </a:solidFill>
              </a:rPr>
              <a:t>GOODS AND COMMUNITY SERVICES</a:t>
            </a:r>
          </a:p>
        </p:txBody>
      </p:sp>
    </p:spTree>
    <p:extLst>
      <p:ext uri="{BB962C8B-B14F-4D97-AF65-F5344CB8AC3E}">
        <p14:creationId xmlns:p14="http://schemas.microsoft.com/office/powerpoint/2010/main" val="2449572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13</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323850" y="152400"/>
            <a:ext cx="8496300" cy="584775"/>
          </a:xfrm>
          <a:prstGeom prst="rect">
            <a:avLst/>
          </a:prstGeom>
        </p:spPr>
        <p:txBody>
          <a:bodyPr wrap="square">
            <a:spAutoFit/>
          </a:bodyPr>
          <a:lstStyle/>
          <a:p>
            <a:r>
              <a:rPr lang="en-GB" sz="3200" b="1" dirty="0">
                <a:latin typeface="Calibri"/>
                <a:cs typeface="Calibri"/>
              </a:rPr>
              <a:t>PUBLIC GOODS AND COMMUNITY SERVICES</a:t>
            </a:r>
          </a:p>
        </p:txBody>
      </p:sp>
      <p:sp>
        <p:nvSpPr>
          <p:cNvPr id="13" name="Content Placeholder 2"/>
          <p:cNvSpPr>
            <a:spLocks noGrp="1"/>
          </p:cNvSpPr>
          <p:nvPr>
            <p:ph idx="1"/>
          </p:nvPr>
        </p:nvSpPr>
        <p:spPr>
          <a:xfrm>
            <a:off x="152400" y="852534"/>
            <a:ext cx="8763000" cy="5167265"/>
          </a:xfrm>
        </p:spPr>
        <p:txBody>
          <a:bodyPr/>
          <a:lstStyle/>
          <a:p>
            <a:pPr algn="just">
              <a:buClr>
                <a:srgbClr val="FF0000"/>
              </a:buClr>
              <a:buFont typeface="Wingdings" panose="05000000000000000000" pitchFamily="2" charset="2"/>
              <a:buChar char="q"/>
            </a:pPr>
            <a:r>
              <a:rPr lang="en-US" sz="2100" dirty="0" smtClean="0">
                <a:latin typeface="Calibri"/>
                <a:cs typeface="Calibri"/>
              </a:rPr>
              <a:t>Assets created and services rendered  as part of the EPWP have to be reported, in addition to work opportunities , FTES and labour intensity.</a:t>
            </a:r>
          </a:p>
          <a:p>
            <a:pPr algn="just">
              <a:buClr>
                <a:srgbClr val="FF0000"/>
              </a:buClr>
              <a:buFont typeface="Wingdings" panose="05000000000000000000" pitchFamily="2" charset="2"/>
              <a:buChar char="q"/>
            </a:pPr>
            <a:r>
              <a:rPr lang="en-US" sz="2100" dirty="0" smtClean="0">
                <a:latin typeface="Calibri"/>
                <a:cs typeface="Arial" panose="020B0604020202020204" pitchFamily="34" charset="0"/>
              </a:rPr>
              <a:t>It is imperative for each EPWP Sector to define its indicators, units of measure and subsequently report progress e.g. Km of roads constructed, Ha of alien vegetation removed, number of pupils in early childhood learning centers, number of households whose waste is collected </a:t>
            </a:r>
            <a:r>
              <a:rPr lang="en-US" sz="2100" dirty="0" smtClean="0">
                <a:latin typeface="Calibri"/>
                <a:cs typeface="Arial" panose="020B0604020202020204" pitchFamily="34" charset="0"/>
              </a:rPr>
              <a:t> weekly.</a:t>
            </a:r>
            <a:endParaRPr lang="en-US" sz="2100" dirty="0" smtClean="0">
              <a:latin typeface="Calibri"/>
              <a:cs typeface="Arial" panose="020B0604020202020204" pitchFamily="34" charset="0"/>
            </a:endParaRPr>
          </a:p>
          <a:p>
            <a:pPr algn="just">
              <a:buClr>
                <a:srgbClr val="FF0000"/>
              </a:buClr>
              <a:buFont typeface="Wingdings" panose="05000000000000000000" pitchFamily="2" charset="2"/>
              <a:buChar char="q"/>
            </a:pPr>
            <a:r>
              <a:rPr lang="en-US" sz="2100" dirty="0" smtClean="0">
                <a:latin typeface="Calibri"/>
                <a:cs typeface="Arial" panose="020B0604020202020204" pitchFamily="34" charset="0"/>
              </a:rPr>
              <a:t>The impact of the a</a:t>
            </a:r>
            <a:r>
              <a:rPr lang="en-US" sz="2100" dirty="0" smtClean="0">
                <a:latin typeface="Calibri"/>
                <a:cs typeface="Calibri"/>
              </a:rPr>
              <a:t>ssets </a:t>
            </a:r>
            <a:r>
              <a:rPr lang="en-US" sz="2100" dirty="0">
                <a:latin typeface="Calibri"/>
                <a:cs typeface="Calibri"/>
              </a:rPr>
              <a:t>created and services rendered</a:t>
            </a:r>
            <a:r>
              <a:rPr lang="en-US" sz="2100" dirty="0" smtClean="0">
                <a:latin typeface="Calibri"/>
                <a:cs typeface="Arial" panose="020B0604020202020204" pitchFamily="34" charset="0"/>
              </a:rPr>
              <a:t> also has to be documented and reported. </a:t>
            </a:r>
          </a:p>
          <a:p>
            <a:pPr algn="just">
              <a:buClr>
                <a:srgbClr val="FF0000"/>
              </a:buClr>
              <a:buFont typeface="Wingdings" panose="05000000000000000000" pitchFamily="2" charset="2"/>
              <a:buChar char="q"/>
            </a:pPr>
            <a:r>
              <a:rPr lang="en-US" sz="2100" dirty="0" smtClean="0">
                <a:latin typeface="Calibri"/>
                <a:cs typeface="Arial" panose="020B0604020202020204" pitchFamily="34" charset="0"/>
              </a:rPr>
              <a:t>For some assets and services it may be necessary to carry our baseline surveys in order to assess post implementation impact. For example, profiling the participants skills at recruitment stage will facilitate assessment of the skills acquired through participation in the EPWP.</a:t>
            </a:r>
          </a:p>
          <a:p>
            <a:pPr algn="just">
              <a:buClr>
                <a:srgbClr val="FF0000"/>
              </a:buClr>
              <a:buFont typeface="Wingdings" panose="05000000000000000000" pitchFamily="2" charset="2"/>
              <a:buChar char="q"/>
            </a:pPr>
            <a:r>
              <a:rPr lang="en-US" sz="2100" dirty="0" smtClean="0">
                <a:latin typeface="Calibri"/>
                <a:cs typeface="Arial" panose="020B0604020202020204" pitchFamily="34" charset="0"/>
              </a:rPr>
              <a:t>The impact will be at different levels e.g. participant, household, community, institution and nationally.</a:t>
            </a:r>
            <a:endParaRPr lang="en-ZA" sz="21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7184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val="1177463911"/>
              </p:ext>
            </p:extLst>
          </p:nvPr>
        </p:nvGraphicFramePr>
        <p:xfrm>
          <a:off x="152400" y="574877"/>
          <a:ext cx="8915400" cy="6221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52400" y="51657"/>
            <a:ext cx="8915400" cy="523220"/>
          </a:xfrm>
          <a:prstGeom prst="rect">
            <a:avLst/>
          </a:prstGeom>
        </p:spPr>
        <p:txBody>
          <a:bodyPr wrap="square">
            <a:spAutoFit/>
          </a:bodyPr>
          <a:lstStyle/>
          <a:p>
            <a:pPr lvl="0" algn="just">
              <a:buClr>
                <a:srgbClr val="FF0000"/>
              </a:buClr>
            </a:pPr>
            <a:r>
              <a:rPr lang="en-US" sz="2800" b="1" dirty="0" smtClean="0">
                <a:solidFill>
                  <a:srgbClr val="000000"/>
                </a:solidFill>
                <a:cs typeface="Calibri"/>
              </a:rPr>
              <a:t>IMPACT OF PUBLIC </a:t>
            </a:r>
            <a:r>
              <a:rPr lang="en-US" sz="2800" b="1" dirty="0">
                <a:solidFill>
                  <a:srgbClr val="000000"/>
                </a:solidFill>
                <a:cs typeface="Calibri"/>
              </a:rPr>
              <a:t>GOODS AND COMMUNITY SERVICES</a:t>
            </a:r>
          </a:p>
        </p:txBody>
      </p:sp>
    </p:spTree>
    <p:extLst>
      <p:ext uri="{BB962C8B-B14F-4D97-AF65-F5344CB8AC3E}">
        <p14:creationId xmlns:p14="http://schemas.microsoft.com/office/powerpoint/2010/main" val="23470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TextBox 2"/>
          <p:cNvSpPr txBox="1"/>
          <p:nvPr/>
        </p:nvSpPr>
        <p:spPr>
          <a:xfrm>
            <a:off x="827584" y="1772816"/>
            <a:ext cx="7344816" cy="3139321"/>
          </a:xfrm>
          <a:prstGeom prst="rect">
            <a:avLst/>
          </a:prstGeom>
          <a:noFill/>
        </p:spPr>
        <p:txBody>
          <a:bodyPr wrap="square" rtlCol="0">
            <a:spAutoFit/>
          </a:bodyPr>
          <a:lstStyle/>
          <a:p>
            <a:pPr algn="ctr"/>
            <a:endParaRPr lang="en-GB" sz="6600" dirty="0" smtClean="0">
              <a:solidFill>
                <a:prstClr val="white"/>
              </a:solidFill>
            </a:endParaRPr>
          </a:p>
          <a:p>
            <a:pPr algn="ctr"/>
            <a:r>
              <a:rPr lang="en-GB" sz="6600" dirty="0" smtClean="0">
                <a:solidFill>
                  <a:prstClr val="white"/>
                </a:solidFill>
              </a:rPr>
              <a:t>SUSTAINABLE LIVELIHOODS</a:t>
            </a:r>
            <a:endParaRPr lang="en-GB" sz="6600" dirty="0">
              <a:solidFill>
                <a:prstClr val="white"/>
              </a:solidFill>
            </a:endParaRPr>
          </a:p>
        </p:txBody>
      </p:sp>
    </p:spTree>
    <p:extLst>
      <p:ext uri="{BB962C8B-B14F-4D97-AF65-F5344CB8AC3E}">
        <p14:creationId xmlns:p14="http://schemas.microsoft.com/office/powerpoint/2010/main" val="2928838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16</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6172200" cy="584776"/>
          </a:xfrm>
          <a:prstGeom prst="rect">
            <a:avLst/>
          </a:prstGeom>
        </p:spPr>
        <p:txBody>
          <a:bodyPr wrap="square">
            <a:spAutoFit/>
          </a:bodyPr>
          <a:lstStyle/>
          <a:p>
            <a:pPr algn="ctr"/>
            <a:r>
              <a:rPr lang="en-US" sz="3200" b="1" dirty="0" smtClean="0">
                <a:latin typeface="Calibri"/>
                <a:cs typeface="Calibri"/>
              </a:rPr>
              <a:t>DEFINITIONS</a:t>
            </a:r>
            <a:endParaRPr lang="en-US" sz="3200" b="1" dirty="0">
              <a:latin typeface="Calibri"/>
              <a:cs typeface="Calibri"/>
            </a:endParaRPr>
          </a:p>
        </p:txBody>
      </p:sp>
      <p:sp>
        <p:nvSpPr>
          <p:cNvPr id="13" name="Content Placeholder 2"/>
          <p:cNvSpPr>
            <a:spLocks noGrp="1"/>
          </p:cNvSpPr>
          <p:nvPr>
            <p:ph idx="1"/>
          </p:nvPr>
        </p:nvSpPr>
        <p:spPr>
          <a:xfrm>
            <a:off x="481149" y="990600"/>
            <a:ext cx="7772400" cy="4724400"/>
          </a:xfrm>
        </p:spPr>
        <p:txBody>
          <a:bodyPr/>
          <a:lstStyle/>
          <a:p>
            <a:pPr marL="0" indent="0">
              <a:buNone/>
            </a:pPr>
            <a:r>
              <a:rPr lang="en-ZA" sz="3600" b="1" i="1" dirty="0"/>
              <a:t>Livelihood</a:t>
            </a:r>
            <a:r>
              <a:rPr lang="en-ZA" sz="3600" b="1" i="1" dirty="0" smtClean="0"/>
              <a:t>.</a:t>
            </a:r>
          </a:p>
          <a:p>
            <a:pPr marL="355600" lvl="1" indent="-355600">
              <a:buClr>
                <a:srgbClr val="FF0000"/>
              </a:buClr>
              <a:buFont typeface="Wingdings" panose="05000000000000000000" pitchFamily="2" charset="2"/>
              <a:buChar char="q"/>
            </a:pPr>
            <a:r>
              <a:rPr lang="en-ZA" sz="3200" dirty="0" smtClean="0"/>
              <a:t> </a:t>
            </a:r>
            <a:r>
              <a:rPr lang="en-ZA" dirty="0"/>
              <a:t>A livelihood comprises the capabilities, assets and activities required for a means of living (Chambers &amp; Conway 1988).</a:t>
            </a:r>
          </a:p>
          <a:p>
            <a:pPr marL="355600" lvl="1" indent="-355600">
              <a:buClr>
                <a:srgbClr val="FF0000"/>
              </a:buClr>
              <a:buFont typeface="Wingdings" panose="05000000000000000000" pitchFamily="2" charset="2"/>
              <a:buChar char="q"/>
            </a:pPr>
            <a:r>
              <a:rPr lang="en-GB" dirty="0"/>
              <a:t>A livelihood comprises the capabilities, assets (including both material and social resources) and activities required for a means of living (Department for International Development, DFID)</a:t>
            </a:r>
            <a:endParaRPr lang="en-ZA" dirty="0"/>
          </a:p>
          <a:p>
            <a:endParaRPr lang="en-ZA" sz="36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58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17</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6172200" cy="584776"/>
          </a:xfrm>
          <a:prstGeom prst="rect">
            <a:avLst/>
          </a:prstGeom>
        </p:spPr>
        <p:txBody>
          <a:bodyPr wrap="square">
            <a:spAutoFit/>
          </a:bodyPr>
          <a:lstStyle/>
          <a:p>
            <a:pPr algn="ctr"/>
            <a:r>
              <a:rPr lang="en-US" sz="3200" b="1" dirty="0" smtClean="0">
                <a:latin typeface="Calibri"/>
                <a:cs typeface="Calibri"/>
              </a:rPr>
              <a:t>DEFINITIONS</a:t>
            </a:r>
            <a:endParaRPr lang="en-US" sz="3200" b="1" dirty="0">
              <a:latin typeface="Calibri"/>
              <a:cs typeface="Calibri"/>
            </a:endParaRPr>
          </a:p>
        </p:txBody>
      </p:sp>
      <p:sp>
        <p:nvSpPr>
          <p:cNvPr id="13" name="Content Placeholder 2"/>
          <p:cNvSpPr>
            <a:spLocks noGrp="1"/>
          </p:cNvSpPr>
          <p:nvPr>
            <p:ph idx="1"/>
          </p:nvPr>
        </p:nvSpPr>
        <p:spPr>
          <a:xfrm>
            <a:off x="481149" y="990600"/>
            <a:ext cx="7772400" cy="4953000"/>
          </a:xfrm>
        </p:spPr>
        <p:txBody>
          <a:bodyPr/>
          <a:lstStyle/>
          <a:p>
            <a:pPr marL="0" indent="0">
              <a:buNone/>
            </a:pPr>
            <a:r>
              <a:rPr lang="en-ZA" sz="2800" b="1" i="1" dirty="0" smtClean="0"/>
              <a:t>Sustainable Livelihood (SL).</a:t>
            </a:r>
          </a:p>
          <a:p>
            <a:pPr marL="355600" lvl="1" indent="-355600">
              <a:buClr>
                <a:srgbClr val="FF0000"/>
              </a:buClr>
              <a:buFont typeface="Wingdings" panose="05000000000000000000" pitchFamily="2" charset="2"/>
              <a:buChar char="q"/>
            </a:pPr>
            <a:r>
              <a:rPr lang="en-ZA" sz="2400" dirty="0" smtClean="0"/>
              <a:t> </a:t>
            </a:r>
            <a:r>
              <a:rPr lang="en-ZA" sz="2400" dirty="0"/>
              <a:t>A livelihood is sustainable when it can cope with and recover from the stresses and shocks and maintain or enhance its capabilities and assets both now and in the future without undermining the natural resource base (Chambers &amp; Conway</a:t>
            </a:r>
            <a:r>
              <a:rPr lang="en-ZA" sz="2400" dirty="0" smtClean="0"/>
              <a:t>).</a:t>
            </a:r>
          </a:p>
          <a:p>
            <a:pPr marL="355600" lvl="1" indent="-355600">
              <a:buClr>
                <a:srgbClr val="FF0000"/>
              </a:buClr>
              <a:buFont typeface="Wingdings" panose="05000000000000000000" pitchFamily="2" charset="2"/>
              <a:buChar char="q"/>
            </a:pPr>
            <a:r>
              <a:rPr lang="en-GB" sz="2400" dirty="0"/>
              <a:t>A livelihood </a:t>
            </a:r>
            <a:r>
              <a:rPr lang="en-GB" sz="2400" dirty="0" smtClean="0"/>
              <a:t>is</a:t>
            </a:r>
            <a:r>
              <a:rPr lang="en-GB" sz="2400" dirty="0"/>
              <a:t> </a:t>
            </a:r>
            <a:r>
              <a:rPr lang="en-GB" sz="2400" dirty="0" smtClean="0"/>
              <a:t>sustainable </a:t>
            </a:r>
            <a:r>
              <a:rPr lang="en-GB" sz="2400" dirty="0"/>
              <a:t>when it can cope with and recover from stresses and shocks and </a:t>
            </a:r>
            <a:r>
              <a:rPr lang="en-GB" sz="2400" dirty="0" smtClean="0"/>
              <a:t>maintain </a:t>
            </a:r>
            <a:r>
              <a:rPr lang="en-GB" sz="2400" dirty="0"/>
              <a:t>or enhance its capabilities and assets both now and in the future </a:t>
            </a:r>
            <a:r>
              <a:rPr lang="en-GB" sz="2400" dirty="0" smtClean="0"/>
              <a:t>[DFID].</a:t>
            </a:r>
          </a:p>
          <a:p>
            <a:pPr marL="355600" lvl="1" indent="-355600">
              <a:buClr>
                <a:srgbClr val="FF0000"/>
              </a:buClr>
              <a:buFont typeface="Wingdings" panose="05000000000000000000" pitchFamily="2" charset="2"/>
              <a:buChar char="q"/>
            </a:pPr>
            <a:r>
              <a:rPr lang="en-GB" sz="2400" dirty="0" smtClean="0"/>
              <a:t>It is not </a:t>
            </a:r>
            <a:r>
              <a:rPr lang="en-GB" sz="2400" dirty="0"/>
              <a:t>just </a:t>
            </a:r>
            <a:r>
              <a:rPr lang="en-GB" sz="2400" dirty="0" smtClean="0"/>
              <a:t>about the </a:t>
            </a:r>
            <a:r>
              <a:rPr lang="en-GB" sz="2400" dirty="0"/>
              <a:t>means to </a:t>
            </a:r>
            <a:r>
              <a:rPr lang="en-GB" sz="2400" dirty="0" smtClean="0"/>
              <a:t>survive, but </a:t>
            </a:r>
            <a:r>
              <a:rPr lang="en-GB" sz="2400" dirty="0"/>
              <a:t>the capability to </a:t>
            </a:r>
            <a:r>
              <a:rPr lang="en-GB" sz="2400" dirty="0" smtClean="0"/>
              <a:t>thrive</a:t>
            </a:r>
            <a:r>
              <a:rPr lang="en-GB" dirty="0" smtClean="0"/>
              <a:t>.</a:t>
            </a:r>
            <a:endParaRPr lang="en-GB" dirty="0"/>
          </a:p>
          <a:p>
            <a:pPr lvl="1"/>
            <a:endParaRPr lang="en-GB" dirty="0"/>
          </a:p>
          <a:p>
            <a:endParaRPr lang="en-ZA" sz="28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023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18</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7924800" cy="584775"/>
          </a:xfrm>
          <a:prstGeom prst="rect">
            <a:avLst/>
          </a:prstGeom>
        </p:spPr>
        <p:txBody>
          <a:bodyPr wrap="square">
            <a:spAutoFit/>
          </a:bodyPr>
          <a:lstStyle/>
          <a:p>
            <a:pPr algn="ctr"/>
            <a:r>
              <a:rPr lang="en-US" sz="3200" b="1" dirty="0" smtClean="0">
                <a:latin typeface="Calibri"/>
                <a:cs typeface="Calibri"/>
              </a:rPr>
              <a:t>JOBS Vs SUSTAINABLE LIVELIHOODS</a:t>
            </a:r>
            <a:endParaRPr lang="en-US" sz="3200" b="1" dirty="0">
              <a:latin typeface="Calibri"/>
              <a:cs typeface="Calibri"/>
            </a:endParaRPr>
          </a:p>
        </p:txBody>
      </p:sp>
      <p:sp>
        <p:nvSpPr>
          <p:cNvPr id="13" name="Content Placeholder 2"/>
          <p:cNvSpPr>
            <a:spLocks noGrp="1"/>
          </p:cNvSpPr>
          <p:nvPr>
            <p:ph idx="1"/>
          </p:nvPr>
        </p:nvSpPr>
        <p:spPr>
          <a:xfrm>
            <a:off x="228600" y="836613"/>
            <a:ext cx="8591550" cy="5106987"/>
          </a:xfrm>
        </p:spPr>
        <p:txBody>
          <a:bodyPr/>
          <a:lstStyle/>
          <a:p>
            <a:pPr>
              <a:buClr>
                <a:srgbClr val="FF0000"/>
              </a:buClr>
              <a:buFont typeface="Wingdings" panose="05000000000000000000" pitchFamily="2" charset="2"/>
              <a:buChar char="q"/>
            </a:pPr>
            <a:r>
              <a:rPr lang="en-GB" sz="2500" dirty="0" smtClean="0"/>
              <a:t>The </a:t>
            </a:r>
            <a:r>
              <a:rPr lang="en-GB" sz="2500" dirty="0"/>
              <a:t>United Nations Development Program (UNDP) differentiates between a job </a:t>
            </a:r>
            <a:r>
              <a:rPr lang="en-GB" sz="2500" dirty="0" smtClean="0"/>
              <a:t>and </a:t>
            </a:r>
            <a:r>
              <a:rPr lang="en-GB" sz="2500" dirty="0"/>
              <a:t>a livelihood, which are often used </a:t>
            </a:r>
            <a:r>
              <a:rPr lang="en-GB" sz="2500" dirty="0" smtClean="0"/>
              <a:t>interchangeably. </a:t>
            </a:r>
            <a:endParaRPr lang="en-GB" sz="2500" dirty="0"/>
          </a:p>
          <a:p>
            <a:pPr>
              <a:buClr>
                <a:srgbClr val="FF0000"/>
              </a:buClr>
              <a:buFont typeface="Wingdings" panose="05000000000000000000" pitchFamily="2" charset="2"/>
              <a:buChar char="q"/>
            </a:pPr>
            <a:r>
              <a:rPr lang="en-GB" sz="2500" dirty="0" smtClean="0"/>
              <a:t>Livelihoods </a:t>
            </a:r>
            <a:r>
              <a:rPr lang="en-GB" sz="2500" dirty="0"/>
              <a:t>may or may not involve money. Jobs invariably do</a:t>
            </a:r>
            <a:r>
              <a:rPr lang="en-GB" sz="2500" dirty="0" smtClean="0"/>
              <a:t>.</a:t>
            </a:r>
          </a:p>
          <a:p>
            <a:pPr>
              <a:buClr>
                <a:srgbClr val="FF0000"/>
              </a:buClr>
              <a:buFont typeface="Wingdings" panose="05000000000000000000" pitchFamily="2" charset="2"/>
              <a:buChar char="q"/>
            </a:pPr>
            <a:r>
              <a:rPr lang="en-GB" sz="2500" dirty="0" smtClean="0"/>
              <a:t>Livelihoods </a:t>
            </a:r>
            <a:r>
              <a:rPr lang="en-GB" sz="2500" dirty="0"/>
              <a:t>are self-directing. </a:t>
            </a:r>
            <a:r>
              <a:rPr lang="en-GB" sz="2500" dirty="0" smtClean="0"/>
              <a:t>Livelihoods may be </a:t>
            </a:r>
            <a:r>
              <a:rPr lang="en-GB" sz="2500" dirty="0"/>
              <a:t>based on income derived from </a:t>
            </a:r>
            <a:r>
              <a:rPr lang="en-GB" sz="2500" dirty="0" smtClean="0"/>
              <a:t>jobs, </a:t>
            </a:r>
            <a:r>
              <a:rPr lang="en-GB" sz="2500" dirty="0"/>
              <a:t>but also on incomes derived from </a:t>
            </a:r>
            <a:r>
              <a:rPr lang="en-GB" sz="2500" dirty="0" smtClean="0"/>
              <a:t>other sources such as assets </a:t>
            </a:r>
            <a:r>
              <a:rPr lang="en-GB" sz="2500" dirty="0"/>
              <a:t>and entitlements</a:t>
            </a:r>
            <a:r>
              <a:rPr lang="en-GB" sz="2500" dirty="0" smtClean="0"/>
              <a:t>.</a:t>
            </a:r>
          </a:p>
          <a:p>
            <a:pPr>
              <a:buClr>
                <a:srgbClr val="FF0000"/>
              </a:buClr>
              <a:buFont typeface="Wingdings" panose="05000000000000000000" pitchFamily="2" charset="2"/>
              <a:buChar char="q"/>
            </a:pPr>
            <a:r>
              <a:rPr lang="en-GB" sz="2500" dirty="0" smtClean="0"/>
              <a:t>A </a:t>
            </a:r>
            <a:r>
              <a:rPr lang="en-GB" sz="2500" dirty="0"/>
              <a:t>job connotes one particular activity or trade that is performed in exchange for payment. It is also a formal agreement, as manifested by a contract, between an employer and employee</a:t>
            </a:r>
            <a:r>
              <a:rPr lang="en-GB" sz="2500" dirty="0" smtClean="0"/>
              <a:t>.</a:t>
            </a: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3864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19</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7924800" cy="584775"/>
          </a:xfrm>
          <a:prstGeom prst="rect">
            <a:avLst/>
          </a:prstGeom>
        </p:spPr>
        <p:txBody>
          <a:bodyPr wrap="square">
            <a:spAutoFit/>
          </a:bodyPr>
          <a:lstStyle/>
          <a:p>
            <a:pPr algn="ctr"/>
            <a:r>
              <a:rPr lang="en-US" sz="3200" b="1" dirty="0" smtClean="0">
                <a:latin typeface="Calibri"/>
                <a:cs typeface="Calibri"/>
              </a:rPr>
              <a:t>JOBS Vs SUSTAINABLE LIVELIHOODS</a:t>
            </a:r>
            <a:endParaRPr lang="en-US" sz="3200" b="1" dirty="0">
              <a:latin typeface="Calibri"/>
              <a:cs typeface="Calibri"/>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19913568"/>
              </p:ext>
            </p:extLst>
          </p:nvPr>
        </p:nvGraphicFramePr>
        <p:xfrm>
          <a:off x="228600" y="990600"/>
          <a:ext cx="8591550"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228600" y="1295400"/>
            <a:ext cx="3124200" cy="4524315"/>
          </a:xfrm>
          <a:prstGeom prst="rect">
            <a:avLst/>
          </a:prstGeom>
          <a:noFill/>
        </p:spPr>
        <p:txBody>
          <a:bodyPr wrap="square" rtlCol="0">
            <a:spAutoFit/>
          </a:bodyPr>
          <a:lstStyle/>
          <a:p>
            <a:r>
              <a:rPr lang="en-GB" sz="3200" dirty="0"/>
              <a:t>A job </a:t>
            </a:r>
            <a:r>
              <a:rPr lang="en-GB" sz="3200" dirty="0" smtClean="0"/>
              <a:t>can </a:t>
            </a:r>
            <a:r>
              <a:rPr lang="en-GB" sz="3200" dirty="0"/>
              <a:t>comprise part of an overall livelihood, but does so only to complement other aspects of a livelihood portfolio. </a:t>
            </a:r>
            <a:endParaRPr lang="en-ZA" sz="3200" dirty="0">
              <a:latin typeface="Arial" panose="020B0604020202020204" pitchFamily="34" charset="0"/>
              <a:cs typeface="Arial" panose="020B0604020202020204" pitchFamily="34" charset="0"/>
            </a:endParaRPr>
          </a:p>
        </p:txBody>
      </p:sp>
      <p:pic>
        <p:nvPicPr>
          <p:cNvPr id="13" name="Picture 4" descr="ILO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648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2</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8362950" cy="584775"/>
          </a:xfrm>
          <a:prstGeom prst="rect">
            <a:avLst/>
          </a:prstGeom>
        </p:spPr>
        <p:txBody>
          <a:bodyPr wrap="square">
            <a:spAutoFit/>
          </a:bodyPr>
          <a:lstStyle/>
          <a:p>
            <a:r>
              <a:rPr lang="en-US" sz="3200" b="1" dirty="0" smtClean="0">
                <a:latin typeface="Calibri"/>
                <a:cs typeface="Calibri"/>
              </a:rPr>
              <a:t>OUTLINE</a:t>
            </a:r>
            <a:endParaRPr lang="en-US" sz="3200" b="1" dirty="0">
              <a:latin typeface="Calibri"/>
              <a:cs typeface="Calibri"/>
            </a:endParaRPr>
          </a:p>
        </p:txBody>
      </p:sp>
      <p:sp>
        <p:nvSpPr>
          <p:cNvPr id="13" name="Content Placeholder 2"/>
          <p:cNvSpPr>
            <a:spLocks noGrp="1"/>
          </p:cNvSpPr>
          <p:nvPr>
            <p:ph idx="1"/>
          </p:nvPr>
        </p:nvSpPr>
        <p:spPr>
          <a:xfrm>
            <a:off x="457200" y="1066800"/>
            <a:ext cx="7772400" cy="4114800"/>
          </a:xfrm>
        </p:spPr>
        <p:txBody>
          <a:bodyPr/>
          <a:lstStyle/>
          <a:p>
            <a:pPr algn="just">
              <a:buClr>
                <a:srgbClr val="FF0000"/>
              </a:buClr>
              <a:buFont typeface="Wingdings" panose="05000000000000000000" pitchFamily="2" charset="2"/>
              <a:buChar char="q"/>
            </a:pPr>
            <a:r>
              <a:rPr lang="en-US" sz="2400" b="1" dirty="0">
                <a:latin typeface="Calibri"/>
                <a:cs typeface="Calibri"/>
              </a:rPr>
              <a:t>MINIMUM LABOUR </a:t>
            </a:r>
            <a:r>
              <a:rPr lang="en-US" sz="2400" b="1" dirty="0" smtClean="0">
                <a:latin typeface="Calibri"/>
                <a:cs typeface="Calibri"/>
              </a:rPr>
              <a:t>INTENSITY</a:t>
            </a:r>
          </a:p>
          <a:p>
            <a:pPr algn="just">
              <a:buClr>
                <a:srgbClr val="FF0000"/>
              </a:buClr>
              <a:buFont typeface="Wingdings" panose="05000000000000000000" pitchFamily="2" charset="2"/>
              <a:buChar char="q"/>
            </a:pPr>
            <a:r>
              <a:rPr lang="en-US" sz="2400" b="1" dirty="0" smtClean="0">
                <a:latin typeface="Calibri"/>
                <a:cs typeface="Calibri"/>
              </a:rPr>
              <a:t>ENHANCED </a:t>
            </a:r>
            <a:r>
              <a:rPr lang="en-US" sz="2400" b="1" dirty="0">
                <a:latin typeface="Calibri"/>
                <a:cs typeface="Calibri"/>
              </a:rPr>
              <a:t>PUBLIC GOODS AND COMMUNITY </a:t>
            </a:r>
            <a:r>
              <a:rPr lang="en-US" sz="2400" b="1" dirty="0" smtClean="0">
                <a:latin typeface="Calibri"/>
                <a:cs typeface="Calibri"/>
              </a:rPr>
              <a:t>SERVICES</a:t>
            </a:r>
          </a:p>
          <a:p>
            <a:pPr algn="just">
              <a:buClr>
                <a:srgbClr val="FF0000"/>
              </a:buClr>
              <a:buFont typeface="Wingdings" panose="05000000000000000000" pitchFamily="2" charset="2"/>
              <a:buChar char="q"/>
            </a:pPr>
            <a:r>
              <a:rPr lang="en-US" sz="2400" b="1" dirty="0" smtClean="0">
                <a:latin typeface="Calibri"/>
                <a:cs typeface="Calibri"/>
              </a:rPr>
              <a:t>SUSTAINABLE </a:t>
            </a:r>
            <a:r>
              <a:rPr lang="en-US" sz="2400" b="1" dirty="0">
                <a:latin typeface="Calibri"/>
                <a:cs typeface="Calibri"/>
              </a:rPr>
              <a:t>LIVELIHOODS</a:t>
            </a:r>
          </a:p>
          <a:p>
            <a:pPr algn="just"/>
            <a:endParaRPr lang="en-ZA" sz="24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67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20</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1371600" y="169107"/>
            <a:ext cx="6172200" cy="584775"/>
          </a:xfrm>
          <a:prstGeom prst="rect">
            <a:avLst/>
          </a:prstGeom>
        </p:spPr>
        <p:txBody>
          <a:bodyPr wrap="square">
            <a:spAutoFit/>
          </a:bodyPr>
          <a:lstStyle/>
          <a:p>
            <a:pPr algn="ctr"/>
            <a:r>
              <a:rPr lang="en-US" sz="3200" b="1" dirty="0" smtClean="0">
                <a:latin typeface="Calibri"/>
                <a:cs typeface="Calibri"/>
              </a:rPr>
              <a:t>PRINCIPLES OF SL APPROACHES</a:t>
            </a:r>
            <a:endParaRPr lang="en-US" sz="3200" b="1" dirty="0">
              <a:latin typeface="Calibri"/>
              <a:cs typeface="Calibri"/>
            </a:endParaRPr>
          </a:p>
        </p:txBody>
      </p:sp>
      <p:sp>
        <p:nvSpPr>
          <p:cNvPr id="13" name="Content Placeholder 2"/>
          <p:cNvSpPr>
            <a:spLocks noGrp="1"/>
          </p:cNvSpPr>
          <p:nvPr>
            <p:ph idx="1"/>
          </p:nvPr>
        </p:nvSpPr>
        <p:spPr>
          <a:xfrm>
            <a:off x="345621" y="836613"/>
            <a:ext cx="8610600" cy="5030787"/>
          </a:xfrm>
        </p:spPr>
        <p:txBody>
          <a:bodyPr/>
          <a:lstStyle/>
          <a:p>
            <a:pPr marL="342900" lvl="1" indent="-342900">
              <a:buClr>
                <a:srgbClr val="FF0000"/>
              </a:buClr>
              <a:buFont typeface="Wingdings" panose="05000000000000000000" pitchFamily="2" charset="2"/>
              <a:buChar char="q"/>
            </a:pPr>
            <a:r>
              <a:rPr lang="en-GB" sz="2000" b="1" dirty="0" smtClean="0">
                <a:ea typeface="+mn-ea"/>
                <a:cs typeface="+mn-cs"/>
              </a:rPr>
              <a:t>People-centred</a:t>
            </a:r>
            <a:r>
              <a:rPr lang="en-GB" sz="2000" dirty="0" smtClean="0">
                <a:ea typeface="+mn-ea"/>
                <a:cs typeface="+mn-cs"/>
              </a:rPr>
              <a:t>: </a:t>
            </a:r>
            <a:r>
              <a:rPr lang="en-GB" sz="2000" dirty="0">
                <a:ea typeface="+mn-ea"/>
                <a:cs typeface="+mn-cs"/>
              </a:rPr>
              <a:t>beginning by understanding peoples’ priorities and livelihood </a:t>
            </a:r>
            <a:r>
              <a:rPr lang="en-GB" sz="2000" dirty="0" smtClean="0">
                <a:ea typeface="+mn-ea"/>
                <a:cs typeface="+mn-cs"/>
              </a:rPr>
              <a:t>strategies. </a:t>
            </a:r>
            <a:endParaRPr lang="en-GB" sz="2000" dirty="0">
              <a:ea typeface="+mn-ea"/>
              <a:cs typeface="+mn-cs"/>
            </a:endParaRPr>
          </a:p>
          <a:p>
            <a:pPr marL="342900" lvl="1" indent="-342900">
              <a:buClr>
                <a:srgbClr val="FF0000"/>
              </a:buClr>
              <a:buFont typeface="Wingdings" panose="05000000000000000000" pitchFamily="2" charset="2"/>
              <a:buChar char="q"/>
            </a:pPr>
            <a:r>
              <a:rPr lang="en-GB" sz="2000" b="1" dirty="0">
                <a:ea typeface="+mn-ea"/>
                <a:cs typeface="+mn-cs"/>
              </a:rPr>
              <a:t>Responsive and participatory</a:t>
            </a:r>
            <a:r>
              <a:rPr lang="en-GB" sz="2000" dirty="0">
                <a:ea typeface="+mn-ea"/>
                <a:cs typeface="+mn-cs"/>
              </a:rPr>
              <a:t> : responding to the expressed priorities of poor people. </a:t>
            </a:r>
          </a:p>
          <a:p>
            <a:pPr marL="342900" lvl="1" indent="-342900">
              <a:buClr>
                <a:srgbClr val="FF0000"/>
              </a:buClr>
              <a:buFont typeface="Wingdings" panose="05000000000000000000" pitchFamily="2" charset="2"/>
              <a:buChar char="q"/>
            </a:pPr>
            <a:r>
              <a:rPr lang="en-GB" sz="2000" b="1" dirty="0">
                <a:ea typeface="+mn-ea"/>
                <a:cs typeface="+mn-cs"/>
              </a:rPr>
              <a:t>Multi-level</a:t>
            </a:r>
            <a:r>
              <a:rPr lang="en-GB" sz="2000" dirty="0">
                <a:ea typeface="+mn-ea"/>
                <a:cs typeface="+mn-cs"/>
              </a:rPr>
              <a:t>: ensuring micro-level realities inform macro-level institutions and processes. </a:t>
            </a:r>
          </a:p>
          <a:p>
            <a:pPr marL="342900" lvl="1" indent="-342900">
              <a:buClr>
                <a:srgbClr val="FF0000"/>
              </a:buClr>
              <a:buFont typeface="Wingdings" panose="05000000000000000000" pitchFamily="2" charset="2"/>
              <a:buChar char="q"/>
            </a:pPr>
            <a:r>
              <a:rPr lang="en-GB" sz="2000" b="1" dirty="0">
                <a:ea typeface="+mn-ea"/>
                <a:cs typeface="+mn-cs"/>
              </a:rPr>
              <a:t>Conducted in partnership</a:t>
            </a:r>
            <a:r>
              <a:rPr lang="en-GB" sz="2000" dirty="0">
                <a:ea typeface="+mn-ea"/>
                <a:cs typeface="+mn-cs"/>
              </a:rPr>
              <a:t>: working with public, private and civil society actors. </a:t>
            </a:r>
          </a:p>
          <a:p>
            <a:pPr marL="342900" lvl="1" indent="-342900">
              <a:buClr>
                <a:srgbClr val="FF0000"/>
              </a:buClr>
              <a:buFont typeface="Wingdings" panose="05000000000000000000" pitchFamily="2" charset="2"/>
              <a:buChar char="q"/>
            </a:pPr>
            <a:r>
              <a:rPr lang="en-GB" sz="2000" b="1" dirty="0">
                <a:ea typeface="+mn-ea"/>
                <a:cs typeface="+mn-cs"/>
              </a:rPr>
              <a:t>Sustainable</a:t>
            </a:r>
            <a:r>
              <a:rPr lang="en-GB" sz="2000" dirty="0">
                <a:ea typeface="+mn-ea"/>
                <a:cs typeface="+mn-cs"/>
              </a:rPr>
              <a:t>: environmentally, economically, institutionally, and socially. </a:t>
            </a:r>
          </a:p>
          <a:p>
            <a:pPr marL="342900" lvl="1" indent="-342900">
              <a:buClr>
                <a:srgbClr val="FF0000"/>
              </a:buClr>
              <a:buFont typeface="Wingdings" panose="05000000000000000000" pitchFamily="2" charset="2"/>
              <a:buChar char="q"/>
            </a:pPr>
            <a:r>
              <a:rPr lang="en-GB" sz="2000" b="1" dirty="0">
                <a:ea typeface="+mn-ea"/>
                <a:cs typeface="+mn-cs"/>
              </a:rPr>
              <a:t>Dynamic</a:t>
            </a:r>
            <a:r>
              <a:rPr lang="en-GB" sz="2000" dirty="0">
                <a:ea typeface="+mn-ea"/>
                <a:cs typeface="+mn-cs"/>
              </a:rPr>
              <a:t>: ensuring support is flexible and process-oriented, responding to changing livelihoods. </a:t>
            </a:r>
          </a:p>
          <a:p>
            <a:pPr marL="342900" lvl="1" indent="-342900">
              <a:buClr>
                <a:srgbClr val="FF0000"/>
              </a:buClr>
              <a:buFont typeface="Wingdings" panose="05000000000000000000" pitchFamily="2" charset="2"/>
              <a:buChar char="q"/>
            </a:pPr>
            <a:r>
              <a:rPr lang="en-GB" sz="2000" b="1" dirty="0">
                <a:ea typeface="+mn-ea"/>
                <a:cs typeface="+mn-cs"/>
              </a:rPr>
              <a:t>Holistic</a:t>
            </a:r>
            <a:r>
              <a:rPr lang="en-GB" sz="2000" dirty="0">
                <a:ea typeface="+mn-ea"/>
                <a:cs typeface="+mn-cs"/>
              </a:rPr>
              <a:t>: reflecting the integrated nature of people’s lives and diverse strategies. </a:t>
            </a:r>
          </a:p>
          <a:p>
            <a:pPr marL="342900" lvl="1" indent="-342900">
              <a:buClr>
                <a:srgbClr val="FF0000"/>
              </a:buClr>
              <a:buFont typeface="Wingdings" panose="05000000000000000000" pitchFamily="2" charset="2"/>
              <a:buChar char="q"/>
            </a:pPr>
            <a:r>
              <a:rPr lang="en-GB" sz="2000" b="1" dirty="0">
                <a:ea typeface="+mn-ea"/>
                <a:cs typeface="+mn-cs"/>
              </a:rPr>
              <a:t>Building on strengths</a:t>
            </a:r>
            <a:r>
              <a:rPr lang="en-GB" sz="2000" dirty="0">
                <a:ea typeface="+mn-ea"/>
                <a:cs typeface="+mn-cs"/>
              </a:rPr>
              <a:t>: while addressing </a:t>
            </a:r>
            <a:r>
              <a:rPr lang="en-GB" sz="2000" dirty="0" smtClean="0">
                <a:ea typeface="+mn-ea"/>
                <a:cs typeface="+mn-cs"/>
              </a:rPr>
              <a:t>vulnerabilities</a:t>
            </a:r>
            <a:r>
              <a:rPr lang="en-GB" sz="2400" dirty="0" smtClean="0"/>
              <a:t>. </a:t>
            </a:r>
            <a:endParaRPr lang="en-GB" sz="2400" dirty="0"/>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1966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6613"/>
            <a:ext cx="8763000" cy="5106987"/>
          </a:xfrm>
        </p:spPr>
        <p:txBody>
          <a:bodyPr/>
          <a:lstStyle/>
          <a:p>
            <a:pPr marL="342900" lvl="1" indent="-342900">
              <a:buClr>
                <a:srgbClr val="FF0000"/>
              </a:buClr>
              <a:buFont typeface="Wingdings" panose="05000000000000000000" pitchFamily="2" charset="2"/>
              <a:buChar char="q"/>
            </a:pPr>
            <a:r>
              <a:rPr lang="en-ZA" sz="1700" b="1" dirty="0" smtClean="0"/>
              <a:t>Context </a:t>
            </a:r>
            <a:r>
              <a:rPr lang="en-ZA" sz="1700" b="1" dirty="0"/>
              <a:t>- </a:t>
            </a:r>
            <a:r>
              <a:rPr lang="en-ZA" sz="1700" dirty="0"/>
              <a:t>social, economic, political, historical, demographic trends that influence the livelihood options of a given population and risks to which they are exposed </a:t>
            </a:r>
            <a:endParaRPr lang="en-GB" sz="1700" dirty="0"/>
          </a:p>
          <a:p>
            <a:pPr marL="342900" lvl="1" indent="-342900">
              <a:buClr>
                <a:srgbClr val="FF0000"/>
              </a:buClr>
              <a:buFont typeface="Wingdings" panose="05000000000000000000" pitchFamily="2" charset="2"/>
              <a:buChar char="q"/>
            </a:pPr>
            <a:r>
              <a:rPr lang="en-ZA" sz="1700" b="1" dirty="0"/>
              <a:t>Resources - </a:t>
            </a:r>
            <a:r>
              <a:rPr lang="en-ZA" sz="1700" dirty="0"/>
              <a:t>various assets (financial, physical, social, human and natural) that households and communities have access to and how are they differentiated and disaggregated. </a:t>
            </a:r>
          </a:p>
          <a:p>
            <a:pPr marL="342900" lvl="1" indent="-342900">
              <a:buClr>
                <a:srgbClr val="FF0000"/>
              </a:buClr>
              <a:buFont typeface="Wingdings" panose="05000000000000000000" pitchFamily="2" charset="2"/>
              <a:buChar char="q"/>
            </a:pPr>
            <a:r>
              <a:rPr lang="en-ZA" sz="1700" b="1" dirty="0" smtClean="0"/>
              <a:t>Entry </a:t>
            </a:r>
            <a:r>
              <a:rPr lang="en-ZA" sz="1700" b="1" dirty="0"/>
              <a:t>Point or Levels of Intervention - </a:t>
            </a:r>
            <a:r>
              <a:rPr lang="en-ZA" sz="1700" dirty="0"/>
              <a:t>SL activities may be initiated at different spheres (i.e. National, Provincial, Local) depending on where the greatest leverage can be achieved. e.g. Practical level for individuals and Strategic interventions to address context.</a:t>
            </a:r>
          </a:p>
          <a:p>
            <a:pPr marL="342900" lvl="1" indent="-342900">
              <a:buClr>
                <a:srgbClr val="FF0000"/>
              </a:buClr>
              <a:buFont typeface="Wingdings" panose="05000000000000000000" pitchFamily="2" charset="2"/>
              <a:buChar char="q"/>
            </a:pPr>
            <a:r>
              <a:rPr lang="en-ZA" sz="1700" b="1" dirty="0" smtClean="0"/>
              <a:t>Programme </a:t>
            </a:r>
            <a:r>
              <a:rPr lang="en-ZA" sz="1700" b="1" dirty="0"/>
              <a:t>design - </a:t>
            </a:r>
            <a:r>
              <a:rPr lang="en-ZA" sz="1700" dirty="0"/>
              <a:t>projects/programmes can be either single-sector focused or multi-sector in scope. </a:t>
            </a:r>
            <a:r>
              <a:rPr lang="en-GB" sz="1700" dirty="0"/>
              <a:t>Need to seek changes at the organizational, community and policy levels in addition to building the assets of individuals and households.</a:t>
            </a:r>
          </a:p>
          <a:p>
            <a:pPr>
              <a:buClr>
                <a:srgbClr val="FF0000"/>
              </a:buClr>
              <a:buFont typeface="Wingdings" panose="05000000000000000000" pitchFamily="2" charset="2"/>
              <a:buChar char="q"/>
            </a:pPr>
            <a:r>
              <a:rPr lang="en-ZA" sz="1700" b="1" dirty="0" smtClean="0"/>
              <a:t>Institutional arrangements - </a:t>
            </a:r>
            <a:r>
              <a:rPr lang="en-ZA" sz="1700" dirty="0" smtClean="0"/>
              <a:t>effective </a:t>
            </a:r>
            <a:r>
              <a:rPr lang="en-ZA" sz="1700" dirty="0"/>
              <a:t>local institutions that deliver goods and services must be in place. These include government agencies, civil organizations and the private </a:t>
            </a:r>
            <a:r>
              <a:rPr lang="en-ZA" sz="1700" dirty="0" smtClean="0"/>
              <a:t>sector.</a:t>
            </a:r>
          </a:p>
          <a:p>
            <a:pPr>
              <a:buClr>
                <a:srgbClr val="FF0000"/>
              </a:buClr>
              <a:buFont typeface="Wingdings" panose="05000000000000000000" pitchFamily="2" charset="2"/>
              <a:buChar char="q"/>
            </a:pPr>
            <a:r>
              <a:rPr lang="en-ZA" sz="1700" b="1" dirty="0" smtClean="0"/>
              <a:t>Livelihood outcomes </a:t>
            </a:r>
            <a:r>
              <a:rPr lang="en-ZA" sz="1700" b="1" i="1" dirty="0"/>
              <a:t>- </a:t>
            </a:r>
            <a:r>
              <a:rPr lang="en-ZA" sz="1700" dirty="0"/>
              <a:t> measured in terms of </a:t>
            </a:r>
            <a:r>
              <a:rPr lang="en-ZA" sz="1700" dirty="0" smtClean="0"/>
              <a:t>normative </a:t>
            </a:r>
            <a:r>
              <a:rPr lang="en-ZA" sz="1700" dirty="0"/>
              <a:t>standards (e.g. income levels) or on criteria identified by the </a:t>
            </a:r>
            <a:r>
              <a:rPr lang="en-ZA" sz="1700" dirty="0" smtClean="0"/>
              <a:t>communities</a:t>
            </a:r>
          </a:p>
          <a:p>
            <a:pPr>
              <a:buClr>
                <a:srgbClr val="FF0000"/>
              </a:buClr>
              <a:buFont typeface="Wingdings" panose="05000000000000000000" pitchFamily="2" charset="2"/>
              <a:buChar char="q"/>
            </a:pPr>
            <a:r>
              <a:rPr lang="en-ZA" sz="1700" b="1" dirty="0"/>
              <a:t>Measuring impact </a:t>
            </a:r>
            <a:r>
              <a:rPr lang="en-ZA" sz="1700" b="1" dirty="0" smtClean="0"/>
              <a:t>– </a:t>
            </a:r>
            <a:r>
              <a:rPr lang="en-ZA" sz="1700" dirty="0" smtClean="0"/>
              <a:t>on</a:t>
            </a:r>
            <a:r>
              <a:rPr lang="en-ZA" sz="1700" b="1" dirty="0" smtClean="0"/>
              <a:t> </a:t>
            </a:r>
            <a:r>
              <a:rPr lang="en-ZA" sz="1700" dirty="0" smtClean="0"/>
              <a:t>communities based on evaluation of </a:t>
            </a:r>
            <a:r>
              <a:rPr lang="en-ZA" sz="1700" dirty="0"/>
              <a:t>indicators </a:t>
            </a:r>
            <a:r>
              <a:rPr lang="en-ZA" sz="1700" dirty="0" smtClean="0"/>
              <a:t>that are </a:t>
            </a:r>
            <a:r>
              <a:rPr lang="en-ZA" sz="1700" dirty="0"/>
              <a:t>clearly linked problem analysis and objectives. Criteria derived from participatory </a:t>
            </a:r>
            <a:r>
              <a:rPr lang="en-ZA" sz="1700" dirty="0" smtClean="0"/>
              <a:t>approaches.. </a:t>
            </a:r>
            <a:r>
              <a:rPr lang="en-ZA" sz="1700" dirty="0"/>
              <a:t>Normative measures are important for targeting and allowing for cross-regional comparisons</a:t>
            </a:r>
            <a:r>
              <a:rPr lang="en-ZA" sz="1700" dirty="0" smtClean="0"/>
              <a:t>. </a:t>
            </a:r>
            <a:endParaRPr lang="en-ZA" sz="1700" dirty="0"/>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21</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609600" y="152400"/>
            <a:ext cx="7772400" cy="584775"/>
          </a:xfrm>
          <a:prstGeom prst="rect">
            <a:avLst/>
          </a:prstGeom>
        </p:spPr>
        <p:txBody>
          <a:bodyPr wrap="square">
            <a:spAutoFit/>
          </a:bodyPr>
          <a:lstStyle/>
          <a:p>
            <a:pPr algn="ctr"/>
            <a:r>
              <a:rPr lang="en-US" sz="3200" b="1" dirty="0" smtClean="0">
                <a:latin typeface="Calibri"/>
                <a:cs typeface="Calibri"/>
              </a:rPr>
              <a:t>KEY CONSIDERATIONS </a:t>
            </a:r>
            <a:r>
              <a:rPr lang="en-US" sz="3200" b="1" dirty="0">
                <a:latin typeface="Calibri"/>
                <a:cs typeface="Calibri"/>
              </a:rPr>
              <a:t>OF SL APPROACHES</a:t>
            </a:r>
          </a:p>
        </p:txBody>
      </p:sp>
      <p:pic>
        <p:nvPicPr>
          <p:cNvPr id="10"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417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762000" y="58781"/>
            <a:ext cx="7696200" cy="838200"/>
          </a:xfrm>
        </p:spPr>
        <p:txBody>
          <a:bodyPr/>
          <a:lstStyle/>
          <a:p>
            <a:pPr eaLnBrk="1" hangingPunct="1">
              <a:lnSpc>
                <a:spcPct val="75000"/>
              </a:lnSpc>
              <a:spcBef>
                <a:spcPct val="50000"/>
              </a:spcBef>
              <a:defRPr/>
            </a:pPr>
            <a:r>
              <a:rPr lang="it-IT" altLang="en-US" b="1" dirty="0">
                <a:solidFill>
                  <a:schemeClr val="accent4"/>
                </a:solidFill>
                <a:latin typeface="Calibri"/>
                <a:cs typeface="Calibri"/>
              </a:rPr>
              <a:t>LIVELIHOODS ASSETS PILLARS</a:t>
            </a:r>
            <a:endParaRPr lang="en-GB" altLang="en-US" b="1" dirty="0">
              <a:solidFill>
                <a:schemeClr val="accent4"/>
              </a:solidFill>
              <a:latin typeface="Calibri"/>
              <a:cs typeface="Calibri"/>
            </a:endParaRPr>
          </a:p>
        </p:txBody>
      </p:sp>
      <p:sp>
        <p:nvSpPr>
          <p:cNvPr id="1027" name="Rectangle 3"/>
          <p:cNvSpPr>
            <a:spLocks noChangeArrowheads="1"/>
          </p:cNvSpPr>
          <p:nvPr/>
        </p:nvSpPr>
        <p:spPr bwMode="auto">
          <a:xfrm>
            <a:off x="6248400" y="4813658"/>
            <a:ext cx="1905000"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3200" dirty="0">
              <a:solidFill>
                <a:schemeClr val="folHlink"/>
              </a:solidFill>
              <a:latin typeface="Comic Sans MS" pitchFamily="66" charset="0"/>
            </a:endParaRPr>
          </a:p>
          <a:p>
            <a:pPr eaLnBrk="1" hangingPunct="1">
              <a:lnSpc>
                <a:spcPct val="25000"/>
              </a:lnSpc>
              <a:spcBef>
                <a:spcPct val="50000"/>
              </a:spcBef>
            </a:pPr>
            <a:r>
              <a:rPr lang="en-GB" altLang="en-US" sz="2800" b="1" dirty="0">
                <a:solidFill>
                  <a:srgbClr val="00B0F0"/>
                </a:solidFill>
                <a:latin typeface="Bell MT" panose="02020503060305020303" pitchFamily="18" charset="0"/>
              </a:rPr>
              <a:t>Financial </a:t>
            </a:r>
          </a:p>
          <a:p>
            <a:pPr eaLnBrk="1" hangingPunct="1">
              <a:lnSpc>
                <a:spcPct val="25000"/>
              </a:lnSpc>
              <a:spcBef>
                <a:spcPct val="50000"/>
              </a:spcBef>
            </a:pPr>
            <a:r>
              <a:rPr lang="en-GB" altLang="en-US" sz="2800" b="1" dirty="0">
                <a:solidFill>
                  <a:srgbClr val="00B0F0"/>
                </a:solidFill>
                <a:latin typeface="Bell MT" panose="02020503060305020303" pitchFamily="18" charset="0"/>
              </a:rPr>
              <a:t>Capital</a:t>
            </a:r>
          </a:p>
        </p:txBody>
      </p:sp>
      <p:sp>
        <p:nvSpPr>
          <p:cNvPr id="1028" name="Rectangle 4"/>
          <p:cNvSpPr>
            <a:spLocks noChangeArrowheads="1"/>
          </p:cNvSpPr>
          <p:nvPr/>
        </p:nvSpPr>
        <p:spPr bwMode="auto">
          <a:xfrm>
            <a:off x="6781800" y="2603858"/>
            <a:ext cx="1905000" cy="93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3200" dirty="0">
              <a:solidFill>
                <a:schemeClr val="folHlink"/>
              </a:solidFill>
              <a:latin typeface="Comic Sans MS" pitchFamily="66" charset="0"/>
            </a:endParaRPr>
          </a:p>
          <a:p>
            <a:pPr eaLnBrk="1" hangingPunct="1">
              <a:lnSpc>
                <a:spcPct val="25000"/>
              </a:lnSpc>
              <a:spcBef>
                <a:spcPct val="50000"/>
              </a:spcBef>
            </a:pPr>
            <a:r>
              <a:rPr lang="en-GB" altLang="en-US" sz="2800" b="1" dirty="0">
                <a:solidFill>
                  <a:srgbClr val="00B0F0"/>
                </a:solidFill>
                <a:latin typeface="Bell MT" panose="02020503060305020303" pitchFamily="18" charset="0"/>
              </a:rPr>
              <a:t>Social</a:t>
            </a:r>
          </a:p>
          <a:p>
            <a:pPr eaLnBrk="1" hangingPunct="1">
              <a:lnSpc>
                <a:spcPct val="25000"/>
              </a:lnSpc>
              <a:spcBef>
                <a:spcPct val="50000"/>
              </a:spcBef>
            </a:pPr>
            <a:r>
              <a:rPr lang="en-GB" altLang="en-US" sz="2800" b="1" dirty="0">
                <a:solidFill>
                  <a:srgbClr val="00B0F0"/>
                </a:solidFill>
                <a:latin typeface="Bell MT" panose="02020503060305020303" pitchFamily="18" charset="0"/>
              </a:rPr>
              <a:t>Capital</a:t>
            </a:r>
          </a:p>
        </p:txBody>
      </p:sp>
      <p:sp>
        <p:nvSpPr>
          <p:cNvPr id="1029" name="Rectangle 5"/>
          <p:cNvSpPr>
            <a:spLocks noChangeArrowheads="1"/>
          </p:cNvSpPr>
          <p:nvPr/>
        </p:nvSpPr>
        <p:spPr bwMode="auto">
          <a:xfrm>
            <a:off x="304800" y="2603858"/>
            <a:ext cx="1676400"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3200" dirty="0">
              <a:solidFill>
                <a:schemeClr val="folHlink"/>
              </a:solidFill>
              <a:latin typeface="Comic Sans MS" pitchFamily="66" charset="0"/>
            </a:endParaRPr>
          </a:p>
          <a:p>
            <a:pPr eaLnBrk="1" hangingPunct="1">
              <a:lnSpc>
                <a:spcPct val="25000"/>
              </a:lnSpc>
              <a:spcBef>
                <a:spcPct val="50000"/>
              </a:spcBef>
            </a:pPr>
            <a:r>
              <a:rPr lang="it-IT" altLang="en-US" sz="2800" b="1" dirty="0">
                <a:solidFill>
                  <a:srgbClr val="00B0F0"/>
                </a:solidFill>
                <a:latin typeface="Bell MT" panose="02020503060305020303" pitchFamily="18" charset="0"/>
              </a:rPr>
              <a:t>Natural</a:t>
            </a:r>
            <a:endParaRPr lang="en-GB" altLang="en-US" sz="2800" b="1" dirty="0">
              <a:solidFill>
                <a:srgbClr val="00B0F0"/>
              </a:solidFill>
              <a:latin typeface="Bell MT" panose="02020503060305020303" pitchFamily="18" charset="0"/>
            </a:endParaRPr>
          </a:p>
          <a:p>
            <a:pPr eaLnBrk="1" hangingPunct="1">
              <a:lnSpc>
                <a:spcPct val="25000"/>
              </a:lnSpc>
              <a:spcBef>
                <a:spcPct val="50000"/>
              </a:spcBef>
            </a:pPr>
            <a:r>
              <a:rPr lang="en-GB" altLang="en-US" sz="2800" b="1" dirty="0" smtClean="0">
                <a:solidFill>
                  <a:srgbClr val="00B0F0"/>
                </a:solidFill>
                <a:latin typeface="Bell MT" panose="02020503060305020303" pitchFamily="18" charset="0"/>
              </a:rPr>
              <a:t>Capital</a:t>
            </a:r>
            <a:endParaRPr lang="en-GB" altLang="en-US" sz="2800" b="1" dirty="0">
              <a:solidFill>
                <a:srgbClr val="00B0F0"/>
              </a:solidFill>
              <a:latin typeface="Bell MT" panose="02020503060305020303" pitchFamily="18" charset="0"/>
            </a:endParaRPr>
          </a:p>
        </p:txBody>
      </p:sp>
      <p:sp>
        <p:nvSpPr>
          <p:cNvPr id="1030" name="Rectangle 6"/>
          <p:cNvSpPr>
            <a:spLocks noChangeArrowheads="1"/>
          </p:cNvSpPr>
          <p:nvPr/>
        </p:nvSpPr>
        <p:spPr bwMode="auto">
          <a:xfrm>
            <a:off x="762000" y="4813658"/>
            <a:ext cx="2057400"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3200" dirty="0">
              <a:solidFill>
                <a:schemeClr val="folHlink"/>
              </a:solidFill>
              <a:latin typeface="Comic Sans MS" pitchFamily="66" charset="0"/>
            </a:endParaRPr>
          </a:p>
          <a:p>
            <a:pPr eaLnBrk="1" hangingPunct="1">
              <a:lnSpc>
                <a:spcPct val="25000"/>
              </a:lnSpc>
              <a:spcBef>
                <a:spcPct val="50000"/>
              </a:spcBef>
            </a:pPr>
            <a:r>
              <a:rPr lang="en-GB" altLang="en-US" sz="2800" b="1" dirty="0">
                <a:solidFill>
                  <a:srgbClr val="00B0F0"/>
                </a:solidFill>
                <a:latin typeface="Bell MT" panose="02020503060305020303" pitchFamily="18" charset="0"/>
              </a:rPr>
              <a:t>Physical </a:t>
            </a:r>
          </a:p>
          <a:p>
            <a:pPr eaLnBrk="1" hangingPunct="1">
              <a:lnSpc>
                <a:spcPct val="25000"/>
              </a:lnSpc>
              <a:spcBef>
                <a:spcPct val="50000"/>
              </a:spcBef>
            </a:pPr>
            <a:r>
              <a:rPr lang="en-GB" altLang="en-US" sz="2800" b="1" dirty="0">
                <a:solidFill>
                  <a:srgbClr val="00B0F0"/>
                </a:solidFill>
                <a:latin typeface="Bell MT" panose="02020503060305020303" pitchFamily="18" charset="0"/>
              </a:rPr>
              <a:t>Capital</a:t>
            </a:r>
          </a:p>
        </p:txBody>
      </p:sp>
      <p:sp>
        <p:nvSpPr>
          <p:cNvPr id="1031" name="Rectangle 7"/>
          <p:cNvSpPr>
            <a:spLocks noChangeArrowheads="1"/>
          </p:cNvSpPr>
          <p:nvPr/>
        </p:nvSpPr>
        <p:spPr bwMode="auto">
          <a:xfrm>
            <a:off x="3505200" y="927458"/>
            <a:ext cx="1828800" cy="760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75000"/>
              </a:lnSpc>
              <a:spcBef>
                <a:spcPct val="50000"/>
              </a:spcBef>
            </a:pPr>
            <a:r>
              <a:rPr lang="it-IT" altLang="en-US" sz="2800" b="1" dirty="0">
                <a:solidFill>
                  <a:srgbClr val="00B0F0"/>
                </a:solidFill>
                <a:latin typeface="Bell MT" panose="02020503060305020303" pitchFamily="18" charset="0"/>
              </a:rPr>
              <a:t>Human</a:t>
            </a:r>
            <a:r>
              <a:rPr lang="en-GB" altLang="en-US" sz="2800" b="1" dirty="0">
                <a:solidFill>
                  <a:srgbClr val="00B0F0"/>
                </a:solidFill>
                <a:latin typeface="Bell MT" panose="02020503060305020303" pitchFamily="18" charset="0"/>
              </a:rPr>
              <a:t> Capital</a:t>
            </a:r>
          </a:p>
        </p:txBody>
      </p:sp>
      <p:sp>
        <p:nvSpPr>
          <p:cNvPr id="1054" name="Text Box 30"/>
          <p:cNvSpPr txBox="1">
            <a:spLocks noChangeArrowheads="1"/>
          </p:cNvSpPr>
          <p:nvPr/>
        </p:nvSpPr>
        <p:spPr bwMode="auto">
          <a:xfrm>
            <a:off x="3609975" y="3401037"/>
            <a:ext cx="1724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it-IT" altLang="en-US" sz="2800" b="1" dirty="0">
                <a:solidFill>
                  <a:srgbClr val="00B0F0"/>
                </a:solidFill>
                <a:latin typeface="Bell MT" panose="02020503060305020303" pitchFamily="18" charset="0"/>
              </a:rPr>
              <a:t>The Poor</a:t>
            </a:r>
            <a:endParaRPr lang="en-GB" altLang="en-US" sz="2800" b="1" dirty="0">
              <a:solidFill>
                <a:srgbClr val="00B0F0"/>
              </a:solidFill>
              <a:latin typeface="Bell MT" panose="02020503060305020303" pitchFamily="18" charset="0"/>
            </a:endParaRPr>
          </a:p>
        </p:txBody>
      </p:sp>
      <p:grpSp>
        <p:nvGrpSpPr>
          <p:cNvPr id="1066" name="Group 42"/>
          <p:cNvGrpSpPr>
            <a:grpSpLocks/>
          </p:cNvGrpSpPr>
          <p:nvPr/>
        </p:nvGrpSpPr>
        <p:grpSpPr bwMode="auto">
          <a:xfrm>
            <a:off x="2209800" y="1689458"/>
            <a:ext cx="4419600" cy="3733800"/>
            <a:chOff x="1392" y="1344"/>
            <a:chExt cx="2784" cy="2352"/>
          </a:xfrm>
        </p:grpSpPr>
        <p:sp>
          <p:nvSpPr>
            <p:cNvPr id="4109" name="AutoShape 29"/>
            <p:cNvSpPr>
              <a:spLocks noChangeArrowheads="1"/>
            </p:cNvSpPr>
            <p:nvPr/>
          </p:nvSpPr>
          <p:spPr bwMode="auto">
            <a:xfrm>
              <a:off x="1392" y="1344"/>
              <a:ext cx="2784" cy="2352"/>
            </a:xfrm>
            <a:prstGeom prst="pentagon">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nvGrpSpPr>
            <p:cNvPr id="4110" name="Group 38"/>
            <p:cNvGrpSpPr>
              <a:grpSpLocks/>
            </p:cNvGrpSpPr>
            <p:nvPr/>
          </p:nvGrpSpPr>
          <p:grpSpPr bwMode="auto">
            <a:xfrm>
              <a:off x="1392" y="1344"/>
              <a:ext cx="2784" cy="2352"/>
              <a:chOff x="1536" y="2016"/>
              <a:chExt cx="2400" cy="1920"/>
            </a:xfrm>
          </p:grpSpPr>
          <p:sp>
            <p:nvSpPr>
              <p:cNvPr id="4111" name="Line 31"/>
              <p:cNvSpPr>
                <a:spLocks noChangeShapeType="1"/>
              </p:cNvSpPr>
              <p:nvPr/>
            </p:nvSpPr>
            <p:spPr bwMode="auto">
              <a:xfrm>
                <a:off x="1536" y="2758"/>
                <a:ext cx="672" cy="218"/>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4112" name="Line 32"/>
              <p:cNvSpPr>
                <a:spLocks noChangeShapeType="1"/>
              </p:cNvSpPr>
              <p:nvPr/>
            </p:nvSpPr>
            <p:spPr bwMode="auto">
              <a:xfrm>
                <a:off x="2736" y="2016"/>
                <a:ext cx="0" cy="829"/>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4113" name="Line 33"/>
              <p:cNvSpPr>
                <a:spLocks noChangeShapeType="1"/>
              </p:cNvSpPr>
              <p:nvPr/>
            </p:nvSpPr>
            <p:spPr bwMode="auto">
              <a:xfrm flipH="1">
                <a:off x="3312" y="2758"/>
                <a:ext cx="624" cy="218"/>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grpSp>
            <p:nvGrpSpPr>
              <p:cNvPr id="4114" name="Group 36"/>
              <p:cNvGrpSpPr>
                <a:grpSpLocks/>
              </p:cNvGrpSpPr>
              <p:nvPr/>
            </p:nvGrpSpPr>
            <p:grpSpPr bwMode="auto">
              <a:xfrm>
                <a:off x="1994" y="3151"/>
                <a:ext cx="1484" cy="785"/>
                <a:chOff x="1872" y="3072"/>
                <a:chExt cx="1632" cy="864"/>
              </a:xfrm>
            </p:grpSpPr>
            <p:sp>
              <p:nvSpPr>
                <p:cNvPr id="4115" name="Line 34"/>
                <p:cNvSpPr>
                  <a:spLocks noChangeShapeType="1"/>
                </p:cNvSpPr>
                <p:nvPr/>
              </p:nvSpPr>
              <p:spPr bwMode="auto">
                <a:xfrm flipV="1">
                  <a:off x="1872" y="3072"/>
                  <a:ext cx="576" cy="86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4116" name="Line 35"/>
                <p:cNvSpPr>
                  <a:spLocks noChangeShapeType="1"/>
                </p:cNvSpPr>
                <p:nvPr/>
              </p:nvSpPr>
              <p:spPr bwMode="auto">
                <a:xfrm flipH="1" flipV="1">
                  <a:off x="2928" y="3072"/>
                  <a:ext cx="576" cy="86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grpSp>
        </p:grpSp>
      </p:grpSp>
      <p:pic>
        <p:nvPicPr>
          <p:cNvPr id="20" name="Picture 5" descr="EPWP letterhead temp-1 (2)"/>
          <p:cNvPicPr>
            <a:picLocks noChangeAspect="1" noChangeArrowheads="1"/>
          </p:cNvPicPr>
          <p:nvPr/>
        </p:nvPicPr>
        <p:blipFill>
          <a:blip r:embed="rId2"/>
          <a:srcRect l="54251" b="12849"/>
          <a:stretch>
            <a:fillRect/>
          </a:stretch>
        </p:blipFill>
        <p:spPr bwMode="auto">
          <a:xfrm>
            <a:off x="6011863" y="6146800"/>
            <a:ext cx="1943100" cy="669925"/>
          </a:xfrm>
          <a:prstGeom prst="rect">
            <a:avLst/>
          </a:prstGeom>
          <a:noFill/>
          <a:ln w="9525">
            <a:noFill/>
            <a:miter lim="800000"/>
            <a:headEnd/>
            <a:tailEnd/>
          </a:ln>
          <a:effectLst/>
        </p:spPr>
      </p:pic>
      <p:pic>
        <p:nvPicPr>
          <p:cNvPr id="21" name="Picture 4" descr="IL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9104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
                                        </p:tgtEl>
                                        <p:attrNameLst>
                                          <p:attrName>style.visibility</p:attrName>
                                        </p:attrNameLst>
                                      </p:cBhvr>
                                      <p:to>
                                        <p:strVal val="visible"/>
                                      </p:to>
                                    </p:set>
                                    <p:animEffect transition="in" filter="dissolve">
                                      <p:cBhvr>
                                        <p:cTn id="7" dur="500"/>
                                        <p:tgtEl>
                                          <p:spTgt spid="1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66"/>
                                        </p:tgtEl>
                                        <p:attrNameLst>
                                          <p:attrName>style.visibility</p:attrName>
                                        </p:attrNameLst>
                                      </p:cBhvr>
                                      <p:to>
                                        <p:strVal val="visible"/>
                                      </p:to>
                                    </p:set>
                                    <p:animEffect transition="in" filter="dissolve">
                                      <p:cBhvr>
                                        <p:cTn id="12" dur="500"/>
                                        <p:tgtEl>
                                          <p:spTgt spid="10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wipe(left)">
                                      <p:cBhvr>
                                        <p:cTn id="17" dur="500"/>
                                        <p:tgtEl>
                                          <p:spTgt spid="10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wipe(left)">
                                      <p:cBhvr>
                                        <p:cTn id="22" dur="500"/>
                                        <p:tgtEl>
                                          <p:spTgt spid="10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wipe(left)">
                                      <p:cBhvr>
                                        <p:cTn id="27" dur="500"/>
                                        <p:tgtEl>
                                          <p:spTgt spid="10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30"/>
                                        </p:tgtEl>
                                        <p:attrNameLst>
                                          <p:attrName>style.visibility</p:attrName>
                                        </p:attrNameLst>
                                      </p:cBhvr>
                                      <p:to>
                                        <p:strVal val="visible"/>
                                      </p:to>
                                    </p:set>
                                    <p:animEffect transition="in" filter="wipe(left)">
                                      <p:cBhvr>
                                        <p:cTn id="32" dur="500"/>
                                        <p:tgtEl>
                                          <p:spTgt spid="10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7"/>
                                        </p:tgtEl>
                                        <p:attrNameLst>
                                          <p:attrName>style.visibility</p:attrName>
                                        </p:attrNameLst>
                                      </p:cBhvr>
                                      <p:to>
                                        <p:strVal val="visible"/>
                                      </p:to>
                                    </p:set>
                                    <p:animEffect transition="in" filter="wipe(left)">
                                      <p:cBhvr>
                                        <p:cTn id="3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utoUpdateAnimBg="0"/>
      <p:bldP spid="1028" grpId="0" autoUpdateAnimBg="0"/>
      <p:bldP spid="1029" grpId="0" autoUpdateAnimBg="0"/>
      <p:bldP spid="1030" grpId="0" autoUpdateAnimBg="0"/>
      <p:bldP spid="1031" grpId="0" autoUpdateAnimBg="0"/>
      <p:bldP spid="105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23</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1219200" y="67172"/>
            <a:ext cx="6172200" cy="769441"/>
          </a:xfrm>
          <a:prstGeom prst="rect">
            <a:avLst/>
          </a:prstGeom>
        </p:spPr>
        <p:txBody>
          <a:bodyPr wrap="square">
            <a:spAutoFit/>
          </a:bodyPr>
          <a:lstStyle/>
          <a:p>
            <a:pPr algn="ctr"/>
            <a:r>
              <a:rPr lang="en-US" sz="4400" b="1" dirty="0">
                <a:solidFill>
                  <a:schemeClr val="accent4"/>
                </a:solidFill>
                <a:latin typeface="Calibri"/>
                <a:ea typeface="+mj-ea"/>
                <a:cs typeface="Calibri"/>
              </a:rPr>
              <a:t>5 ASSET PILLARS</a:t>
            </a:r>
          </a:p>
        </p:txBody>
      </p:sp>
      <p:graphicFrame>
        <p:nvGraphicFramePr>
          <p:cNvPr id="18" name="Chart 17"/>
          <p:cNvGraphicFramePr/>
          <p:nvPr>
            <p:extLst>
              <p:ext uri="{D42A27DB-BD31-4B8C-83A1-F6EECF244321}">
                <p14:modId xmlns:p14="http://schemas.microsoft.com/office/powerpoint/2010/main" val="3047220289"/>
              </p:ext>
            </p:extLst>
          </p:nvPr>
        </p:nvGraphicFramePr>
        <p:xfrm>
          <a:off x="914400" y="836613"/>
          <a:ext cx="7239000" cy="5183187"/>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4" descr="ILO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166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heel(1)">
                                      <p:cBhvr>
                                        <p:cTn id="11" dur="2000"/>
                                        <p:tgtEl>
                                          <p:spTgt spid="18">
                                            <p:graphicEl>
                                              <a:chart seriesIdx="0"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heel(1)">
                                      <p:cBhvr>
                                        <p:cTn id="16" dur="2000"/>
                                        <p:tgtEl>
                                          <p:spTgt spid="18">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uiExpand="1">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lstStyle/>
          <a:p>
            <a:r>
              <a:rPr lang="en-US" sz="3600" b="1" dirty="0" smtClean="0">
                <a:solidFill>
                  <a:schemeClr val="accent4"/>
                </a:solidFill>
                <a:latin typeface="Calibri"/>
                <a:cs typeface="Calibri"/>
              </a:rPr>
              <a:t>HUMAN CAPITAL</a:t>
            </a:r>
            <a:endParaRPr lang="en-US" sz="3600"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942643"/>
              </p:ext>
            </p:extLst>
          </p:nvPr>
        </p:nvGraphicFramePr>
        <p:xfrm>
          <a:off x="-1" y="609600"/>
          <a:ext cx="9144000" cy="6419850"/>
        </p:xfrm>
        <a:graphic>
          <a:graphicData uri="http://schemas.openxmlformats.org/drawingml/2006/table">
            <a:tbl>
              <a:tblPr firstRow="1" bandRow="1">
                <a:tableStyleId>{5C22544A-7EE6-4342-B048-85BDC9FD1C3A}</a:tableStyleId>
              </a:tblPr>
              <a:tblGrid>
                <a:gridCol w="2023009"/>
                <a:gridCol w="3236814"/>
                <a:gridCol w="3884177"/>
              </a:tblGrid>
              <a:tr h="628650">
                <a:tc>
                  <a:txBody>
                    <a:bodyPr/>
                    <a:lstStyle/>
                    <a:p>
                      <a:r>
                        <a:rPr lang="en-GB" dirty="0" smtClean="0"/>
                        <a:t>GENERIC</a:t>
                      </a:r>
                      <a:endParaRPr lang="en-GB" dirty="0"/>
                    </a:p>
                  </a:txBody>
                  <a:tcPr/>
                </a:tc>
                <a:tc>
                  <a:txBody>
                    <a:bodyPr/>
                    <a:lstStyle/>
                    <a:p>
                      <a:r>
                        <a:rPr lang="en-GB" dirty="0" smtClean="0"/>
                        <a:t>EPWP</a:t>
                      </a:r>
                      <a:r>
                        <a:rPr lang="en-GB" baseline="0" dirty="0" smtClean="0"/>
                        <a:t> EXISTING EXAMPLES</a:t>
                      </a:r>
                      <a:endParaRPr lang="en-GB" dirty="0"/>
                    </a:p>
                  </a:txBody>
                  <a:tcPr/>
                </a:tc>
                <a:tc>
                  <a:txBody>
                    <a:bodyPr/>
                    <a:lstStyle/>
                    <a:p>
                      <a:r>
                        <a:rPr lang="en-GB" dirty="0" smtClean="0"/>
                        <a:t>EPWP POSSIBILITIES</a:t>
                      </a:r>
                      <a:endParaRPr lang="en-GB" dirty="0"/>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Health</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Sanitation programmes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Mass sports participation programmes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Strengthen existing programmes and replicate to achieve national coverage</a:t>
                      </a:r>
                      <a:endParaRPr lang="en-GB" sz="1400" kern="1200" dirty="0">
                        <a:solidFill>
                          <a:schemeClr val="dk1"/>
                        </a:solidFill>
                        <a:latin typeface="+mn-lt"/>
                        <a:ea typeface="+mn-ea"/>
                        <a:cs typeface="+mn-cs"/>
                      </a:endParaRPr>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Nutrition</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School Nutrition programmes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Improve compliance with the Ministerial Determination e.g. standardisation of minimum wages</a:t>
                      </a:r>
                      <a:endParaRPr lang="en-GB" sz="1400" kern="1200" dirty="0">
                        <a:solidFill>
                          <a:schemeClr val="dk1"/>
                        </a:solidFill>
                        <a:latin typeface="+mn-lt"/>
                        <a:ea typeface="+mn-ea"/>
                        <a:cs typeface="+mn-cs"/>
                      </a:endParaRPr>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Education</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Placing EPWP youth in FET colleges for full qualifications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Artisan development</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Sustainable partnerships with other funding and training institutions.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Mainstream EPWP priority courses to training institutions</a:t>
                      </a:r>
                      <a:endParaRPr lang="en-GB" sz="1400" kern="1200" dirty="0">
                        <a:solidFill>
                          <a:schemeClr val="dk1"/>
                        </a:solidFill>
                        <a:latin typeface="+mn-lt"/>
                        <a:ea typeface="+mn-ea"/>
                        <a:cs typeface="+mn-cs"/>
                      </a:endParaRPr>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Knowledge and skills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smtClean="0">
                          <a:solidFill>
                            <a:schemeClr val="dk1"/>
                          </a:solidFill>
                          <a:latin typeface="+mn-lt"/>
                          <a:ea typeface="+mn-ea"/>
                          <a:cs typeface="+mn-cs"/>
                        </a:rPr>
                        <a:t>Skills programmes: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Technical accredited skills &amp; project based (e.g. bricklaying, ECD)</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Soft skills (e.g. enterprise </a:t>
                      </a:r>
                      <a:r>
                        <a:rPr lang="en-GB" sz="1400" kern="1200" dirty="0" err="1" smtClean="0">
                          <a:solidFill>
                            <a:schemeClr val="dk1"/>
                          </a:solidFill>
                          <a:latin typeface="+mn-lt"/>
                          <a:ea typeface="+mn-ea"/>
                          <a:cs typeface="+mn-cs"/>
                        </a:rPr>
                        <a:t>devp</a:t>
                      </a:r>
                      <a:r>
                        <a:rPr lang="en-GB" sz="1400" kern="1200" dirty="0" smtClean="0">
                          <a:solidFill>
                            <a:schemeClr val="dk1"/>
                          </a:solidFill>
                          <a:latin typeface="+mn-lt"/>
                          <a:ea typeface="+mn-ea"/>
                          <a:cs typeface="+mn-cs"/>
                        </a:rPr>
                        <a:t>, financial, HIV training, OHS)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Learnerships e.g. Vuk'uphile, Pharmacy assistants, Chefs programme</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Align programmes to QCTO standards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Graduation and placement of learners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Job searching and interview skills.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Encourage public bodies to secure 5% of their project budget for training</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dk1"/>
                        </a:solidFill>
                        <a:latin typeface="+mn-lt"/>
                        <a:ea typeface="+mn-ea"/>
                        <a:cs typeface="+mn-cs"/>
                      </a:endParaRPr>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Capacity to work</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altLang="en-US" sz="1400" kern="1200" dirty="0" smtClean="0">
                          <a:solidFill>
                            <a:schemeClr val="dk1"/>
                          </a:solidFill>
                          <a:latin typeface="+mn-lt"/>
                          <a:ea typeface="+mn-ea"/>
                          <a:cs typeface="+mn-cs"/>
                        </a:rPr>
                        <a:t>Capacity buliding of officials and implementers – e.g. NQF level 5 and 7 for officials, consultants and contractors.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altLang="en-US" sz="1400" kern="1200" dirty="0" smtClean="0">
                          <a:solidFill>
                            <a:schemeClr val="dk1"/>
                          </a:solidFill>
                          <a:latin typeface="+mn-lt"/>
                          <a:ea typeface="+mn-ea"/>
                          <a:cs typeface="+mn-cs"/>
                        </a:rPr>
                        <a:t>Labour Intensive </a:t>
                      </a:r>
                      <a:r>
                        <a:rPr lang="it-IT" sz="1400" kern="1200" dirty="0" smtClean="0">
                          <a:solidFill>
                            <a:schemeClr val="dk1"/>
                          </a:solidFill>
                          <a:latin typeface="+mn-lt"/>
                          <a:ea typeface="+mn-ea"/>
                          <a:cs typeface="+mn-cs"/>
                        </a:rPr>
                        <a:t>re-orientation training.</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Establishment of the Labour Intensive methods training centres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Incorporation of labour intensive methods to curricula of tertiary institutions</a:t>
                      </a:r>
                      <a:endParaRPr lang="en-GB" sz="1400" kern="1200" dirty="0">
                        <a:solidFill>
                          <a:schemeClr val="dk1"/>
                        </a:solidFill>
                        <a:latin typeface="+mn-lt"/>
                        <a:ea typeface="+mn-ea"/>
                        <a:cs typeface="+mn-cs"/>
                      </a:endParaRPr>
                    </a:p>
                  </a:txBody>
                  <a:tcPr/>
                </a:tc>
              </a:tr>
              <a:tr h="628650">
                <a:tc>
                  <a:txBody>
                    <a:bodyPr/>
                    <a:lstStyle/>
                    <a:p>
                      <a:pPr eaLnBrk="1" hangingPunct="1">
                        <a:buClr>
                          <a:schemeClr val="folHlink"/>
                        </a:buClr>
                        <a:buFontTx/>
                        <a:buNone/>
                      </a:pPr>
                      <a:r>
                        <a:rPr lang="it-IT" altLang="en-US" dirty="0" smtClean="0">
                          <a:solidFill>
                            <a:schemeClr val="tx1"/>
                          </a:solidFill>
                          <a:latin typeface="Calibri" panose="020F0502020204030204" pitchFamily="34" charset="0"/>
                        </a:rPr>
                        <a:t>Capacity to adapt</a:t>
                      </a:r>
                      <a:endParaRPr lang="en-GB" altLang="en-US" dirty="0" smtClean="0">
                        <a:solidFill>
                          <a:schemeClr val="tx1"/>
                        </a:solidFill>
                        <a:latin typeface="Calibri" panose="020F0502020204030204" pitchFamily="34" charset="0"/>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Cooperatives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Enhance skills of participants for future employability and enterprise and cooperatives development</a:t>
                      </a:r>
                      <a:endParaRPr lang="en-GB"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077363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066800"/>
          </a:xfrm>
        </p:spPr>
        <p:txBody>
          <a:bodyPr/>
          <a:lstStyle/>
          <a:p>
            <a:r>
              <a:rPr lang="en-US" b="1" dirty="0" smtClean="0">
                <a:solidFill>
                  <a:schemeClr val="accent4"/>
                </a:solidFill>
                <a:latin typeface="Calibri"/>
                <a:cs typeface="Calibri"/>
              </a:rPr>
              <a:t>NATURAL CAPITAL</a:t>
            </a:r>
            <a:endParaRPr lang="en-US"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9256379"/>
              </p:ext>
            </p:extLst>
          </p:nvPr>
        </p:nvGraphicFramePr>
        <p:xfrm>
          <a:off x="-1" y="838201"/>
          <a:ext cx="9144000" cy="6019799"/>
        </p:xfrm>
        <a:graphic>
          <a:graphicData uri="http://schemas.openxmlformats.org/drawingml/2006/table">
            <a:tbl>
              <a:tblPr firstRow="1" bandRow="1">
                <a:tableStyleId>{5C22544A-7EE6-4342-B048-85BDC9FD1C3A}</a:tableStyleId>
              </a:tblPr>
              <a:tblGrid>
                <a:gridCol w="2067339"/>
                <a:gridCol w="3498574"/>
                <a:gridCol w="3578087"/>
              </a:tblGrid>
              <a:tr h="369994">
                <a:tc>
                  <a:txBody>
                    <a:bodyPr/>
                    <a:lstStyle/>
                    <a:p>
                      <a:r>
                        <a:rPr lang="en-GB" dirty="0" smtClean="0"/>
                        <a:t>GENERIC</a:t>
                      </a:r>
                      <a:endParaRPr lang="en-GB" dirty="0"/>
                    </a:p>
                  </a:txBody>
                  <a:tcPr/>
                </a:tc>
                <a:tc>
                  <a:txBody>
                    <a:bodyPr/>
                    <a:lstStyle/>
                    <a:p>
                      <a:r>
                        <a:rPr lang="en-GB" dirty="0" smtClean="0"/>
                        <a:t>EPWP</a:t>
                      </a:r>
                      <a:r>
                        <a:rPr lang="en-GB" baseline="0" dirty="0" smtClean="0"/>
                        <a:t> EXISTING EXAMPLES</a:t>
                      </a:r>
                      <a:endParaRPr lang="en-GB" dirty="0"/>
                    </a:p>
                  </a:txBody>
                  <a:tcPr/>
                </a:tc>
                <a:tc>
                  <a:txBody>
                    <a:bodyPr/>
                    <a:lstStyle/>
                    <a:p>
                      <a:r>
                        <a:rPr lang="en-GB" dirty="0" smtClean="0"/>
                        <a:t>EPWP POSSIBILITIES</a:t>
                      </a:r>
                      <a:endParaRPr lang="en-GB" dirty="0"/>
                    </a:p>
                  </a:txBody>
                  <a:tcPr/>
                </a:tc>
              </a:tr>
              <a:tr h="1387476">
                <a:tc>
                  <a:txBody>
                    <a:bodyPr/>
                    <a:lstStyle/>
                    <a:p>
                      <a:pPr eaLnBrk="1" hangingPunct="1">
                        <a:lnSpc>
                          <a:spcPct val="90000"/>
                        </a:lnSpc>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Land and produce</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smtClean="0">
                          <a:solidFill>
                            <a:schemeClr val="dk1"/>
                          </a:solidFill>
                          <a:latin typeface="+mn-lt"/>
                          <a:ea typeface="+mn-ea"/>
                          <a:cs typeface="+mn-cs"/>
                        </a:rPr>
                        <a:t>Agricultural Support and Landcare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smtClean="0">
                          <a:solidFill>
                            <a:schemeClr val="dk1"/>
                          </a:solidFill>
                          <a:latin typeface="+mn-lt"/>
                          <a:ea typeface="+mn-ea"/>
                          <a:cs typeface="+mn-cs"/>
                        </a:rPr>
                        <a:t>Working on Fire </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School Nutrition Programme (Gardening)</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NSS: NPOs and CWP Gardening Services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Parks and beautification programmes</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Urban agriculture</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Explore the Nexus energy-water-food nexus (e.g. eThekwini metro)</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Greening projects</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Beautification and parks projects</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Waste management and recycling</a:t>
                      </a:r>
                      <a:endParaRPr lang="en-GB" dirty="0"/>
                    </a:p>
                  </a:txBody>
                  <a:tcPr/>
                </a:tc>
              </a:tr>
              <a:tr h="739987">
                <a:tc>
                  <a:txBody>
                    <a:bodyPr/>
                    <a:lstStyle/>
                    <a:p>
                      <a:pPr eaLnBrk="1" hangingPunct="1">
                        <a:lnSpc>
                          <a:spcPct val="90000"/>
                        </a:lnSpc>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Water </a:t>
                      </a:r>
                      <a:r>
                        <a:rPr lang="it-IT" altLang="en-US" sz="1800" kern="1200" dirty="0" smtClean="0">
                          <a:solidFill>
                            <a:schemeClr val="tx1"/>
                          </a:solidFill>
                          <a:latin typeface="Calibri" panose="020F0502020204030204" pitchFamily="34" charset="0"/>
                          <a:ea typeface="+mn-ea"/>
                          <a:cs typeface="+mn-cs"/>
                        </a:rPr>
                        <a:t>&amp; aquatic resources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noProof="0" dirty="0" smtClean="0">
                          <a:solidFill>
                            <a:schemeClr val="dk1"/>
                          </a:solidFill>
                          <a:latin typeface="+mn-lt"/>
                          <a:ea typeface="+mn-ea"/>
                          <a:cs typeface="+mn-cs"/>
                        </a:rPr>
                        <a:t>Working for Water </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noProof="0" dirty="0" smtClean="0">
                          <a:solidFill>
                            <a:schemeClr val="dk1"/>
                          </a:solidFill>
                          <a:latin typeface="+mn-lt"/>
                          <a:ea typeface="+mn-ea"/>
                          <a:cs typeface="+mn-cs"/>
                        </a:rPr>
                        <a:t>Working for Wetlands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noProof="0" dirty="0" smtClean="0">
                          <a:solidFill>
                            <a:schemeClr val="dk1"/>
                          </a:solidFill>
                          <a:latin typeface="+mn-lt"/>
                          <a:ea typeface="+mn-ea"/>
                          <a:cs typeface="+mn-cs"/>
                        </a:rPr>
                        <a:t>Coastal Management</a:t>
                      </a:r>
                      <a:endParaRPr lang="en-GB" dirty="0"/>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kern="1200" noProof="0" dirty="0" smtClean="0">
                          <a:solidFill>
                            <a:schemeClr val="dk1"/>
                          </a:solidFill>
                          <a:latin typeface="+mn-lt"/>
                          <a:ea typeface="+mn-ea"/>
                          <a:cs typeface="+mn-cs"/>
                        </a:rPr>
                        <a:t>Aquatic farming</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kern="1200" noProof="0" dirty="0" smtClean="0">
                          <a:solidFill>
                            <a:schemeClr val="dk1"/>
                          </a:solidFill>
                          <a:latin typeface="+mn-lt"/>
                          <a:ea typeface="+mn-ea"/>
                          <a:cs typeface="+mn-cs"/>
                        </a:rPr>
                        <a:t>Maritime Economy activities</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kern="1200" noProof="0" dirty="0" smtClean="0">
                          <a:solidFill>
                            <a:schemeClr val="dk1"/>
                          </a:solidFill>
                          <a:latin typeface="+mn-lt"/>
                          <a:ea typeface="+mn-ea"/>
                          <a:cs typeface="+mn-cs"/>
                        </a:rPr>
                        <a:t>Water harvesting</a:t>
                      </a:r>
                      <a:endParaRPr lang="en-GB" dirty="0"/>
                    </a:p>
                  </a:txBody>
                  <a:tcPr/>
                </a:tc>
              </a:tr>
              <a:tr h="1171647">
                <a:tc>
                  <a:txBody>
                    <a:bodyPr/>
                    <a:lstStyle/>
                    <a:p>
                      <a:pPr eaLnBrk="1" hangingPunct="1">
                        <a:lnSpc>
                          <a:spcPct val="90000"/>
                        </a:lnSpc>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Trees and forest products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Working for Fire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Working for the Forest</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Parks and Beautification</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Planting of indigenous plants</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Planting for the production of medicinal and cosmetic essential oils</a:t>
                      </a:r>
                    </a:p>
                    <a:p>
                      <a:pPr marL="177800" marR="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Reforestation and Commercial farming (e.g. planting of pine trees)</a:t>
                      </a:r>
                      <a:endParaRPr lang="en-GB" sz="1400" kern="1200" dirty="0">
                        <a:solidFill>
                          <a:schemeClr val="dk1"/>
                        </a:solidFill>
                        <a:latin typeface="+mn-lt"/>
                        <a:ea typeface="+mn-ea"/>
                        <a:cs typeface="+mn-cs"/>
                      </a:endParaRPr>
                    </a:p>
                  </a:txBody>
                  <a:tcPr/>
                </a:tc>
              </a:tr>
              <a:tr h="342244">
                <a:tc>
                  <a:txBody>
                    <a:bodyPr/>
                    <a:lstStyle/>
                    <a:p>
                      <a:pPr eaLnBrk="1" hangingPunct="1">
                        <a:lnSpc>
                          <a:spcPct val="90000"/>
                        </a:lnSpc>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Wildlife</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Working for Tourism</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latin typeface="+mn-lt"/>
                          <a:ea typeface="+mn-ea"/>
                          <a:cs typeface="+mn-cs"/>
                        </a:rPr>
                        <a:t>Niche and eco-tourism</a:t>
                      </a:r>
                      <a:endParaRPr lang="en-GB" sz="1400" kern="1200" dirty="0">
                        <a:solidFill>
                          <a:schemeClr val="dk1"/>
                        </a:solidFill>
                        <a:latin typeface="+mn-lt"/>
                        <a:ea typeface="+mn-ea"/>
                        <a:cs typeface="+mn-cs"/>
                      </a:endParaRPr>
                    </a:p>
                  </a:txBody>
                  <a:tcPr/>
                </a:tc>
              </a:tr>
              <a:tr h="524158">
                <a:tc>
                  <a:txBody>
                    <a:bodyPr/>
                    <a:lstStyle/>
                    <a:p>
                      <a:pPr>
                        <a:buClrTx/>
                        <a:buSzTx/>
                        <a:buFontTx/>
                        <a:buNone/>
                      </a:pPr>
                      <a:r>
                        <a:rPr lang="en-GB" altLang="en-US" sz="1800" kern="1200" dirty="0" smtClean="0">
                          <a:solidFill>
                            <a:schemeClr val="tx1"/>
                          </a:solidFill>
                          <a:latin typeface="Calibri" panose="020F0502020204030204" pitchFamily="34" charset="0"/>
                          <a:ea typeface="+mn-ea"/>
                          <a:cs typeface="+mn-cs"/>
                        </a:rPr>
                        <a:t>Wild foods &amp; fibres</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None</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Organic farming</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dk1"/>
                        </a:solidFill>
                        <a:latin typeface="+mn-lt"/>
                        <a:ea typeface="+mn-ea"/>
                        <a:cs typeface="+mn-cs"/>
                      </a:endParaRPr>
                    </a:p>
                  </a:txBody>
                  <a:tcPr/>
                </a:tc>
              </a:tr>
              <a:tr h="713627">
                <a:tc>
                  <a:txBody>
                    <a:bodyPr/>
                    <a:lstStyle/>
                    <a:p>
                      <a:pPr>
                        <a:buClrTx/>
                        <a:buSzTx/>
                        <a:buFontTx/>
                        <a:buNone/>
                      </a:pPr>
                      <a:r>
                        <a:rPr lang="en-GB" altLang="en-US" sz="1800" kern="1200" dirty="0" smtClean="0">
                          <a:solidFill>
                            <a:schemeClr val="tx1"/>
                          </a:solidFill>
                          <a:latin typeface="Calibri" panose="020F0502020204030204" pitchFamily="34" charset="0"/>
                          <a:ea typeface="+mn-ea"/>
                          <a:cs typeface="+mn-cs"/>
                        </a:rPr>
                        <a:t>Biodiversity</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Working on Wetlands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Pollution management and bio-remediation </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Green construction</a:t>
                      </a:r>
                      <a:endParaRPr lang="en-GB" sz="1400" kern="1200" dirty="0">
                        <a:solidFill>
                          <a:schemeClr val="dk1"/>
                        </a:solidFill>
                        <a:latin typeface="+mn-lt"/>
                        <a:ea typeface="+mn-ea"/>
                        <a:cs typeface="+mn-cs"/>
                      </a:endParaRPr>
                    </a:p>
                  </a:txBody>
                  <a:tcPr/>
                </a:tc>
              </a:tr>
              <a:tr h="7706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tx1"/>
                          </a:solidFill>
                          <a:latin typeface="Calibri" panose="020F0502020204030204" pitchFamily="34" charset="0"/>
                          <a:ea typeface="+mn-ea"/>
                          <a:cs typeface="+mn-cs"/>
                        </a:rPr>
                        <a:t>Env</a:t>
                      </a:r>
                      <a:r>
                        <a:rPr lang="it-IT" altLang="en-US" sz="1800" kern="1200" dirty="0" smtClean="0">
                          <a:solidFill>
                            <a:schemeClr val="tx1"/>
                          </a:solidFill>
                          <a:latin typeface="Calibri" panose="020F0502020204030204" pitchFamily="34" charset="0"/>
                          <a:ea typeface="+mn-ea"/>
                          <a:cs typeface="+mn-cs"/>
                        </a:rPr>
                        <a:t>ironmental </a:t>
                      </a:r>
                      <a:r>
                        <a:rPr lang="en-GB" altLang="en-US" sz="1800" kern="1200" dirty="0" smtClean="0">
                          <a:solidFill>
                            <a:schemeClr val="tx1"/>
                          </a:solidFill>
                          <a:latin typeface="Calibri" panose="020F0502020204030204" pitchFamily="34" charset="0"/>
                          <a:ea typeface="+mn-ea"/>
                          <a:cs typeface="+mn-cs"/>
                        </a:rPr>
                        <a:t>services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Working on Waste</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Expansion of the working on waste programme – recycling, waste to energy</a:t>
                      </a:r>
                      <a:endParaRPr lang="en-GB"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91236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066800"/>
          </a:xfrm>
        </p:spPr>
        <p:txBody>
          <a:bodyPr/>
          <a:lstStyle/>
          <a:p>
            <a:r>
              <a:rPr lang="en-US" b="1" dirty="0" smtClean="0">
                <a:solidFill>
                  <a:schemeClr val="accent4"/>
                </a:solidFill>
                <a:latin typeface="Calibri"/>
                <a:cs typeface="Calibri"/>
              </a:rPr>
              <a:t>PHYSICAL CAPITAL</a:t>
            </a:r>
            <a:endParaRPr lang="en-US"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1489462"/>
              </p:ext>
            </p:extLst>
          </p:nvPr>
        </p:nvGraphicFramePr>
        <p:xfrm>
          <a:off x="0" y="1066800"/>
          <a:ext cx="9144000" cy="5791199"/>
        </p:xfrm>
        <a:graphic>
          <a:graphicData uri="http://schemas.openxmlformats.org/drawingml/2006/table">
            <a:tbl>
              <a:tblPr firstRow="1" bandRow="1">
                <a:tableStyleId>{5C22544A-7EE6-4342-B048-85BDC9FD1C3A}</a:tableStyleId>
              </a:tblPr>
              <a:tblGrid>
                <a:gridCol w="2067339"/>
                <a:gridCol w="2703443"/>
                <a:gridCol w="4373218"/>
              </a:tblGrid>
              <a:tr h="668215">
                <a:tc>
                  <a:txBody>
                    <a:bodyPr/>
                    <a:lstStyle/>
                    <a:p>
                      <a:r>
                        <a:rPr lang="en-GB" dirty="0" smtClean="0"/>
                        <a:t>GENERIC</a:t>
                      </a:r>
                      <a:endParaRPr lang="en-GB" dirty="0"/>
                    </a:p>
                  </a:txBody>
                  <a:tcPr/>
                </a:tc>
                <a:tc>
                  <a:txBody>
                    <a:bodyPr/>
                    <a:lstStyle/>
                    <a:p>
                      <a:r>
                        <a:rPr lang="en-GB" dirty="0" smtClean="0"/>
                        <a:t>EPWP</a:t>
                      </a:r>
                      <a:r>
                        <a:rPr lang="en-GB" baseline="0" dirty="0" smtClean="0"/>
                        <a:t> EXISTING EXAMPLES</a:t>
                      </a:r>
                      <a:endParaRPr lang="en-GB" dirty="0"/>
                    </a:p>
                  </a:txBody>
                  <a:tcPr/>
                </a:tc>
                <a:tc>
                  <a:txBody>
                    <a:bodyPr/>
                    <a:lstStyle/>
                    <a:p>
                      <a:r>
                        <a:rPr lang="en-GB" dirty="0" smtClean="0"/>
                        <a:t>EPWP POSSIBILITIES</a:t>
                      </a:r>
                      <a:endParaRPr lang="en-GB" dirty="0"/>
                    </a:p>
                  </a:txBody>
                  <a:tcPr/>
                </a:tc>
              </a:tr>
              <a:tr h="1272791">
                <a:tc>
                  <a:txBody>
                    <a:bodyPr/>
                    <a:lstStyle/>
                    <a:p>
                      <a:pPr marL="0" lvl="1" algn="l" defTabSz="914400" rtl="0" eaLnBrk="1" latinLnBrk="0" hangingPunct="1">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Transport </a:t>
                      </a:r>
                      <a:r>
                        <a:rPr lang="it-IT" altLang="en-US" sz="1800" kern="1200" dirty="0" smtClean="0">
                          <a:solidFill>
                            <a:schemeClr val="tx1"/>
                          </a:solidFill>
                          <a:latin typeface="Calibri" panose="020F0502020204030204" pitchFamily="34" charset="0"/>
                          <a:ea typeface="+mn-ea"/>
                          <a:cs typeface="+mn-cs"/>
                        </a:rPr>
                        <a:t>- roads, vehicles, etc.</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Construction and maintenance of roads (high and low  volume roads)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Motorised  and Non motorised transport </a:t>
                      </a:r>
                      <a:endParaRPr lang="en-GB" sz="1400" kern="1200" dirty="0">
                        <a:solidFill>
                          <a:schemeClr val="dk1"/>
                        </a:solidFill>
                        <a:latin typeface="+mn-lt"/>
                        <a:ea typeface="+mn-ea"/>
                        <a:cs typeface="+mn-cs"/>
                      </a:endParaRPr>
                    </a:p>
                  </a:txBody>
                  <a:tcPr/>
                </a:tc>
                <a:tc>
                  <a:txBody>
                    <a:bodyPr/>
                    <a:lstStyle/>
                    <a:p>
                      <a:pPr marL="177800" indent="-177800">
                        <a:buFont typeface="Arial" panose="020B0604020202020204" pitchFamily="34" charset="0"/>
                        <a:buChar char="•"/>
                      </a:pPr>
                      <a:r>
                        <a:rPr lang="en-GB" sz="1400" kern="1200" dirty="0" smtClean="0">
                          <a:solidFill>
                            <a:schemeClr val="dk1"/>
                          </a:solidFill>
                          <a:latin typeface="+mn-lt"/>
                          <a:ea typeface="+mn-ea"/>
                          <a:cs typeface="+mn-cs"/>
                        </a:rPr>
                        <a:t>Strengthen and upscale existing programmes.</a:t>
                      </a:r>
                    </a:p>
                    <a:p>
                      <a:pPr marL="177800" indent="-177800">
                        <a:buFont typeface="Arial" panose="020B0604020202020204" pitchFamily="34" charset="0"/>
                        <a:buChar char="•"/>
                      </a:pPr>
                      <a:r>
                        <a:rPr lang="en-GB" sz="1400" kern="1200" dirty="0" smtClean="0">
                          <a:solidFill>
                            <a:schemeClr val="dk1"/>
                          </a:solidFill>
                          <a:latin typeface="+mn-lt"/>
                          <a:ea typeface="+mn-ea"/>
                          <a:cs typeface="+mn-cs"/>
                        </a:rPr>
                        <a:t>Integrate  motorised and non motorised transport programmes</a:t>
                      </a:r>
                    </a:p>
                    <a:p>
                      <a:pPr marL="177800" indent="-177800">
                        <a:buFont typeface="Arial" panose="020B0604020202020204" pitchFamily="34" charset="0"/>
                        <a:buChar char="•"/>
                      </a:pPr>
                      <a:r>
                        <a:rPr lang="en-GB" sz="1400" kern="1200" dirty="0" smtClean="0">
                          <a:solidFill>
                            <a:schemeClr val="dk1"/>
                          </a:solidFill>
                          <a:latin typeface="+mn-lt"/>
                          <a:ea typeface="+mn-ea"/>
                          <a:cs typeface="+mn-cs"/>
                        </a:rPr>
                        <a:t>Expand into  railways maintenance</a:t>
                      </a:r>
                    </a:p>
                    <a:p>
                      <a:endParaRPr lang="en-GB" dirty="0"/>
                    </a:p>
                  </a:txBody>
                  <a:tcPr/>
                </a:tc>
              </a:tr>
              <a:tr h="986413">
                <a:tc>
                  <a:txBody>
                    <a:bodyPr/>
                    <a:lstStyle/>
                    <a:p>
                      <a:pPr marL="0" lvl="1" algn="l" defTabSz="914400" rtl="0" eaLnBrk="1" latinLnBrk="0" hangingPunct="1">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Secure shelter &amp; buildings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Provision of Human settlement (RDP houses)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Landscaping and beautification programmes</a:t>
                      </a:r>
                      <a:endParaRPr lang="en-GB" sz="1400" kern="1200" dirty="0">
                        <a:solidFill>
                          <a:schemeClr val="dk1"/>
                        </a:solidFill>
                        <a:latin typeface="+mn-lt"/>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noProof="0" dirty="0" smtClean="0">
                          <a:solidFill>
                            <a:schemeClr val="dk1"/>
                          </a:solidFill>
                          <a:latin typeface="+mn-lt"/>
                          <a:ea typeface="+mn-ea"/>
                          <a:cs typeface="+mn-cs"/>
                        </a:rPr>
                        <a:t>Create a link of EPWP with policy on leasing and management of  government buildings (PMTE)</a:t>
                      </a:r>
                      <a:endParaRPr lang="en-GB" sz="1400" kern="1200" dirty="0">
                        <a:solidFill>
                          <a:schemeClr val="dk1"/>
                        </a:solidFill>
                        <a:latin typeface="+mn-lt"/>
                        <a:ea typeface="+mn-ea"/>
                        <a:cs typeface="+mn-cs"/>
                      </a:endParaRPr>
                    </a:p>
                  </a:txBody>
                  <a:tcPr/>
                </a:tc>
              </a:tr>
              <a:tr h="1431890">
                <a:tc>
                  <a:txBody>
                    <a:bodyPr/>
                    <a:lstStyle/>
                    <a:p>
                      <a:pPr marL="0" lvl="1" algn="l" defTabSz="914400" rtl="0" eaLnBrk="1" latinLnBrk="0" hangingPunct="1">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Water supply &amp; sanitation</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Water, and sewage reticulation programmes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Construction and maintenance of dams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Provision of VIP toilets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Solid waste management</a:t>
                      </a: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Retrofitting water management systems to improve water harvesting and retention</a:t>
                      </a:r>
                    </a:p>
                    <a:p>
                      <a:endParaRPr lang="en-GB" dirty="0"/>
                    </a:p>
                  </a:txBody>
                  <a:tcPr/>
                </a:tc>
              </a:tr>
              <a:tr h="763675">
                <a:tc>
                  <a:txBody>
                    <a:bodyPr/>
                    <a:lstStyle/>
                    <a:p>
                      <a:pPr marL="0" lvl="1" algn="l" defTabSz="914400" rtl="0" eaLnBrk="1" latinLnBrk="0" hangingPunct="1">
                        <a:buClr>
                          <a:schemeClr val="folHlink"/>
                        </a:buClr>
                        <a:buSzTx/>
                        <a:buFontTx/>
                        <a:buNone/>
                      </a:pPr>
                      <a:r>
                        <a:rPr lang="en-GB" altLang="en-US" sz="1800" kern="1200" dirty="0" smtClean="0">
                          <a:solidFill>
                            <a:schemeClr val="tx1"/>
                          </a:solidFill>
                          <a:latin typeface="Calibri" panose="020F0502020204030204" pitchFamily="34" charset="0"/>
                          <a:ea typeface="+mn-ea"/>
                          <a:cs typeface="+mn-cs"/>
                        </a:rPr>
                        <a:t>Energy</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Electricity reticulation</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Retrofitting of solar heaters</a:t>
                      </a: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Solar panels and geysers, light bulbs)</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Integrate retrofitting of public buildings in EPWP (Working for Energy)</a:t>
                      </a:r>
                      <a:endParaRPr lang="en-GB" dirty="0"/>
                    </a:p>
                  </a:txBody>
                  <a:tcPr/>
                </a:tc>
              </a:tr>
              <a:tr h="66821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tx1"/>
                          </a:solidFill>
                          <a:latin typeface="Calibri" panose="020F0502020204030204" pitchFamily="34" charset="0"/>
                          <a:ea typeface="+mn-ea"/>
                          <a:cs typeface="+mn-cs"/>
                        </a:rPr>
                        <a:t>Communications</a:t>
                      </a:r>
                    </a:p>
                    <a:p>
                      <a:endParaRPr lang="en-GB" sz="1800" kern="1200" dirty="0">
                        <a:solidFill>
                          <a:schemeClr val="tx1"/>
                        </a:solidFill>
                        <a:latin typeface="Calibri" panose="020F0502020204030204" pitchFamily="34" charset="0"/>
                        <a:ea typeface="+mn-ea"/>
                        <a:cs typeface="+mn-cs"/>
                      </a:endParaRPr>
                    </a:p>
                  </a:txBody>
                  <a:tcPr/>
                </a:tc>
                <a:tc>
                  <a:txBody>
                    <a:bodyPr/>
                    <a:lstStyle/>
                    <a:p>
                      <a:endParaRPr lang="en-GB" dirty="0"/>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Telecommunication reticulation (Telephones, Optical Fibre etc. )</a:t>
                      </a:r>
                      <a:endParaRPr lang="en-GB" dirty="0"/>
                    </a:p>
                  </a:txBody>
                  <a:tcPr/>
                </a:tc>
              </a:tr>
            </a:tbl>
          </a:graphicData>
        </a:graphic>
      </p:graphicFrame>
    </p:spTree>
    <p:extLst>
      <p:ext uri="{BB962C8B-B14F-4D97-AF65-F5344CB8AC3E}">
        <p14:creationId xmlns:p14="http://schemas.microsoft.com/office/powerpoint/2010/main" val="3055039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066800"/>
          </a:xfrm>
        </p:spPr>
        <p:txBody>
          <a:bodyPr/>
          <a:lstStyle/>
          <a:p>
            <a:r>
              <a:rPr lang="en-US" b="1" dirty="0" smtClean="0">
                <a:solidFill>
                  <a:schemeClr val="accent4"/>
                </a:solidFill>
                <a:latin typeface="Calibri"/>
                <a:cs typeface="Calibri"/>
              </a:rPr>
              <a:t>FINANCIAL CAPITAL</a:t>
            </a:r>
            <a:endParaRPr lang="en-US"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6882769"/>
              </p:ext>
            </p:extLst>
          </p:nvPr>
        </p:nvGraphicFramePr>
        <p:xfrm>
          <a:off x="0" y="1143000"/>
          <a:ext cx="9144000" cy="5715000"/>
        </p:xfrm>
        <a:graphic>
          <a:graphicData uri="http://schemas.openxmlformats.org/drawingml/2006/table">
            <a:tbl>
              <a:tblPr firstRow="1" bandRow="1">
                <a:tableStyleId>{5C22544A-7EE6-4342-B048-85BDC9FD1C3A}</a:tableStyleId>
              </a:tblPr>
              <a:tblGrid>
                <a:gridCol w="1908313"/>
                <a:gridCol w="2862470"/>
                <a:gridCol w="4373217"/>
              </a:tblGrid>
              <a:tr h="661240">
                <a:tc>
                  <a:txBody>
                    <a:bodyPr/>
                    <a:lstStyle/>
                    <a:p>
                      <a:r>
                        <a:rPr lang="en-GB" dirty="0" smtClean="0"/>
                        <a:t>GENERIC</a:t>
                      </a:r>
                      <a:endParaRPr lang="en-GB" dirty="0"/>
                    </a:p>
                  </a:txBody>
                  <a:tcPr/>
                </a:tc>
                <a:tc>
                  <a:txBody>
                    <a:bodyPr/>
                    <a:lstStyle/>
                    <a:p>
                      <a:r>
                        <a:rPr lang="en-GB" dirty="0" smtClean="0"/>
                        <a:t>EPWP</a:t>
                      </a:r>
                      <a:r>
                        <a:rPr lang="en-GB" baseline="0" dirty="0" smtClean="0"/>
                        <a:t> EXISTING EXAMPLES</a:t>
                      </a:r>
                      <a:endParaRPr lang="en-GB" dirty="0"/>
                    </a:p>
                  </a:txBody>
                  <a:tcPr/>
                </a:tc>
                <a:tc>
                  <a:txBody>
                    <a:bodyPr/>
                    <a:lstStyle/>
                    <a:p>
                      <a:r>
                        <a:rPr lang="en-GB" dirty="0" smtClean="0"/>
                        <a:t>EPWP POSSIBILITIES</a:t>
                      </a:r>
                      <a:endParaRPr lang="en-GB" dirty="0"/>
                    </a:p>
                  </a:txBody>
                  <a:tcPr/>
                </a:tc>
              </a:tr>
              <a:tr h="9761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altLang="en-US" sz="1800" kern="1200" dirty="0" smtClean="0">
                          <a:solidFill>
                            <a:schemeClr val="tx1"/>
                          </a:solidFill>
                          <a:latin typeface="Calibri" panose="020F0502020204030204" pitchFamily="34" charset="0"/>
                          <a:ea typeface="+mn-ea"/>
                          <a:cs typeface="+mn-cs"/>
                        </a:rPr>
                        <a:t>S</a:t>
                      </a:r>
                      <a:r>
                        <a:rPr lang="en-GB" altLang="en-US" sz="1800" kern="1200" dirty="0" smtClean="0">
                          <a:solidFill>
                            <a:schemeClr val="tx1"/>
                          </a:solidFill>
                          <a:latin typeface="Calibri" panose="020F0502020204030204" pitchFamily="34" charset="0"/>
                          <a:ea typeface="+mn-ea"/>
                          <a:cs typeface="+mn-cs"/>
                        </a:rPr>
                        <a:t>avings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Zimbambele and EC Road Maintenance Saving Schemes, Participants savings clubs </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400" kern="1200" dirty="0">
                        <a:solidFill>
                          <a:schemeClr val="dk1"/>
                        </a:solidFill>
                        <a:latin typeface="+mn-lt"/>
                        <a:ea typeface="+mn-ea"/>
                        <a:cs typeface="+mn-cs"/>
                      </a:endParaRPr>
                    </a:p>
                  </a:txBody>
                  <a:tcPr/>
                </a:tc>
                <a:tc>
                  <a:txBody>
                    <a:bodyPr/>
                    <a:lstStyle/>
                    <a:p>
                      <a:pPr marL="177800" indent="-177800">
                        <a:buFont typeface="Arial" panose="020B0604020202020204" pitchFamily="34" charset="0"/>
                        <a:buChar char="•"/>
                      </a:pPr>
                      <a:r>
                        <a:rPr lang="en-GB" sz="1400" dirty="0" smtClean="0"/>
                        <a:t>Capacity building and training on savings schemes (e.g. Utjani Slum Dwellers International)</a:t>
                      </a:r>
                    </a:p>
                    <a:p>
                      <a:pPr marL="177800" indent="-177800" algn="l" defTabSz="914400" rtl="0" eaLnBrk="1" latinLnBrk="0" hangingPunct="1">
                        <a:buFont typeface="Arial" panose="020B0604020202020204" pitchFamily="34" charset="0"/>
                        <a:buChar char="•"/>
                      </a:pPr>
                      <a:r>
                        <a:rPr lang="en-GB" sz="1400" kern="1200" dirty="0" smtClean="0">
                          <a:solidFill>
                            <a:schemeClr val="dk1"/>
                          </a:solidFill>
                          <a:latin typeface="+mn-lt"/>
                          <a:ea typeface="+mn-ea"/>
                          <a:cs typeface="+mn-cs"/>
                        </a:rPr>
                        <a:t>Policies and frameworks</a:t>
                      </a:r>
                    </a:p>
                    <a:p>
                      <a:pPr marL="177800" indent="-177800" algn="l" defTabSz="914400" rtl="0" eaLnBrk="1" latinLnBrk="0" hangingPunct="1">
                        <a:buFont typeface="Arial" panose="020B0604020202020204" pitchFamily="34" charset="0"/>
                        <a:buChar char="•"/>
                      </a:pPr>
                      <a:r>
                        <a:rPr lang="en-GB" sz="1400" kern="1200" dirty="0" smtClean="0">
                          <a:solidFill>
                            <a:schemeClr val="dk1"/>
                          </a:solidFill>
                          <a:latin typeface="+mn-lt"/>
                          <a:ea typeface="+mn-ea"/>
                          <a:cs typeface="+mn-cs"/>
                        </a:rPr>
                        <a:t>Training on personal financial management</a:t>
                      </a:r>
                      <a:endParaRPr lang="en-GB" dirty="0"/>
                    </a:p>
                  </a:txBody>
                  <a:tcPr/>
                </a:tc>
              </a:tr>
              <a:tr h="1416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tx1"/>
                          </a:solidFill>
                          <a:latin typeface="Calibri" panose="020F0502020204030204" pitchFamily="34" charset="0"/>
                          <a:ea typeface="+mn-ea"/>
                          <a:cs typeface="+mn-cs"/>
                        </a:rPr>
                        <a:t>Credit/debt</a:t>
                      </a:r>
                      <a:r>
                        <a:rPr lang="it-IT" altLang="en-US" sz="1800" kern="1200" dirty="0" smtClean="0">
                          <a:solidFill>
                            <a:schemeClr val="tx1"/>
                          </a:solidFill>
                          <a:latin typeface="Calibri" panose="020F0502020204030204" pitchFamily="34" charset="0"/>
                          <a:ea typeface="+mn-ea"/>
                          <a:cs typeface="+mn-cs"/>
                        </a:rPr>
                        <a:t> - formal, informal, NGOs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Vuk'uphile Nedbank Partnership </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400" kern="1200" dirty="0">
                        <a:solidFill>
                          <a:schemeClr val="dk1"/>
                        </a:solidFill>
                        <a:latin typeface="+mn-lt"/>
                        <a:ea typeface="+mn-ea"/>
                        <a:cs typeface="+mn-cs"/>
                      </a:endParaRPr>
                    </a:p>
                  </a:txBody>
                  <a:tcPr/>
                </a:tc>
                <a:tc>
                  <a:txBody>
                    <a:bodyPr/>
                    <a:lstStyle/>
                    <a:p>
                      <a:pPr marL="177800" indent="-177800" algn="l" defTabSz="914400" rtl="0" eaLnBrk="1" latinLnBrk="0" hangingPunct="1">
                        <a:buFont typeface="Arial" pitchFamily="34" charset="0"/>
                        <a:buChar char="•"/>
                      </a:pPr>
                      <a:r>
                        <a:rPr lang="en-GB" sz="1400" kern="1200" dirty="0" smtClean="0">
                          <a:solidFill>
                            <a:schemeClr val="dk1"/>
                          </a:solidFill>
                          <a:latin typeface="+mn-lt"/>
                          <a:ea typeface="+mn-ea"/>
                          <a:cs typeface="+mn-cs"/>
                        </a:rPr>
                        <a:t>Creating linkages to access SEFA Funding</a:t>
                      </a:r>
                    </a:p>
                    <a:p>
                      <a:pPr marL="177800" indent="-177800" algn="l" defTabSz="914400" rtl="0" eaLnBrk="1" latinLnBrk="0" hangingPunct="1">
                        <a:buFont typeface="Arial" pitchFamily="34" charset="0"/>
                        <a:buChar char="•"/>
                      </a:pPr>
                      <a:r>
                        <a:rPr lang="en-GB" sz="1400" kern="1200" dirty="0" smtClean="0">
                          <a:solidFill>
                            <a:schemeClr val="dk1"/>
                          </a:solidFill>
                          <a:latin typeface="+mn-lt"/>
                          <a:ea typeface="+mn-ea"/>
                          <a:cs typeface="+mn-cs"/>
                        </a:rPr>
                        <a:t>Wholesale financial intermediaries</a:t>
                      </a:r>
                    </a:p>
                    <a:p>
                      <a:pPr marL="177800" indent="-177800" algn="l" defTabSz="914400" rtl="0" eaLnBrk="1" latinLnBrk="0" hangingPunct="1">
                        <a:buFont typeface="Arial" pitchFamily="34" charset="0"/>
                        <a:buChar char="•"/>
                      </a:pPr>
                      <a:r>
                        <a:rPr lang="en-GB" sz="1400" kern="1200" dirty="0" smtClean="0">
                          <a:solidFill>
                            <a:schemeClr val="dk1"/>
                          </a:solidFill>
                          <a:latin typeface="+mn-lt"/>
                          <a:ea typeface="+mn-ea"/>
                          <a:cs typeface="+mn-cs"/>
                        </a:rPr>
                        <a:t>Leverage existing government funding mechanisms  for expansion and start up capital of projects /programmes (e.g. Jobs Fund, Agriculture Coops Funding)</a:t>
                      </a:r>
                      <a:endParaRPr lang="en-GB" sz="1400" kern="1200" dirty="0">
                        <a:solidFill>
                          <a:schemeClr val="dk1"/>
                        </a:solidFill>
                        <a:latin typeface="+mn-lt"/>
                        <a:ea typeface="+mn-ea"/>
                        <a:cs typeface="+mn-cs"/>
                      </a:endParaRPr>
                    </a:p>
                  </a:txBody>
                  <a:tcPr/>
                </a:tc>
              </a:tr>
              <a:tr h="7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tx1"/>
                          </a:solidFill>
                          <a:latin typeface="Calibri" panose="020F0502020204030204" pitchFamily="34" charset="0"/>
                          <a:ea typeface="+mn-ea"/>
                          <a:cs typeface="+mn-cs"/>
                        </a:rPr>
                        <a:t>Remittances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EPWP beneficiaries currently remitting their wages to family and relatives</a:t>
                      </a:r>
                      <a:endParaRPr lang="en-GB" sz="1400" kern="1200" dirty="0">
                        <a:solidFill>
                          <a:schemeClr val="dk1"/>
                        </a:solidFill>
                        <a:latin typeface="+mn-lt"/>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noProof="0" dirty="0" smtClean="0">
                          <a:solidFill>
                            <a:schemeClr val="dk1"/>
                          </a:solidFill>
                          <a:latin typeface="+mn-lt"/>
                          <a:ea typeface="+mn-ea"/>
                          <a:cs typeface="+mn-cs"/>
                        </a:rPr>
                        <a:t>EPWP participants continuing remitting their wages to family and relatives</a:t>
                      </a:r>
                      <a:endParaRPr lang="en-GB" sz="1400" kern="1200" dirty="0">
                        <a:solidFill>
                          <a:schemeClr val="dk1"/>
                        </a:solidFill>
                        <a:latin typeface="+mn-lt"/>
                        <a:ea typeface="+mn-ea"/>
                        <a:cs typeface="+mn-cs"/>
                      </a:endParaRPr>
                    </a:p>
                  </a:txBody>
                  <a:tcPr/>
                </a:tc>
              </a:tr>
              <a:tr h="7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tx1"/>
                          </a:solidFill>
                          <a:latin typeface="Calibri" panose="020F0502020204030204" pitchFamily="34" charset="0"/>
                          <a:ea typeface="+mn-ea"/>
                          <a:cs typeface="+mn-cs"/>
                        </a:rPr>
                        <a:t>Pensions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UIF</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COIDA</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400" kern="1200" dirty="0">
                        <a:solidFill>
                          <a:schemeClr val="dk1"/>
                        </a:solidFill>
                        <a:latin typeface="+mn-lt"/>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Enforcement of  applicable legislations</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Projects allocating  budgets for UIF and COIDA contributions</a:t>
                      </a:r>
                      <a:endParaRPr lang="en-GB" sz="1400" kern="1200" dirty="0">
                        <a:solidFill>
                          <a:schemeClr val="dk1"/>
                        </a:solidFill>
                        <a:latin typeface="+mn-lt"/>
                        <a:ea typeface="+mn-ea"/>
                        <a:cs typeface="+mn-cs"/>
                      </a:endParaRPr>
                    </a:p>
                  </a:txBody>
                  <a:tcPr/>
                </a:tc>
              </a:tr>
              <a:tr h="488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Income</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Wages</a:t>
                      </a:r>
                      <a:endParaRPr lang="en-GB" sz="1400" kern="1200" dirty="0">
                        <a:solidFill>
                          <a:schemeClr val="dk1"/>
                        </a:solidFill>
                        <a:latin typeface="+mn-lt"/>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Assets acquisition at household level</a:t>
                      </a:r>
                      <a:endParaRPr lang="en-GB" sz="1400" kern="1200" dirty="0">
                        <a:solidFill>
                          <a:schemeClr val="dk1"/>
                        </a:solidFill>
                        <a:latin typeface="+mn-lt"/>
                        <a:ea typeface="+mn-ea"/>
                        <a:cs typeface="+mn-cs"/>
                      </a:endParaRPr>
                    </a:p>
                  </a:txBody>
                  <a:tcPr/>
                </a:tc>
              </a:tr>
              <a:tr h="661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Bonds/Shares/ Unit Trusts</a:t>
                      </a:r>
                      <a:endParaRPr lang="en-GB" dirty="0"/>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dirty="0" smtClean="0">
                          <a:solidFill>
                            <a:schemeClr val="dk1"/>
                          </a:solidFill>
                          <a:latin typeface="+mn-lt"/>
                          <a:ea typeface="+mn-ea"/>
                          <a:cs typeface="+mn-cs"/>
                        </a:rPr>
                        <a:t>None</a:t>
                      </a:r>
                    </a:p>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400" kern="1200" dirty="0">
                        <a:solidFill>
                          <a:schemeClr val="dk1"/>
                        </a:solidFill>
                        <a:latin typeface="+mn-lt"/>
                        <a:ea typeface="+mn-ea"/>
                        <a:cs typeface="+mn-cs"/>
                      </a:endParaRPr>
                    </a:p>
                  </a:txBody>
                  <a:tcPr/>
                </a:tc>
                <a:tc>
                  <a:txBody>
                    <a:bodyPr/>
                    <a:lstStyle/>
                    <a:p>
                      <a:pPr marL="177800" marR="0" lvl="0" indent="-1778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kern="1200" noProof="0" dirty="0" smtClean="0">
                          <a:solidFill>
                            <a:schemeClr val="dk1"/>
                          </a:solidFill>
                          <a:latin typeface="+mn-lt"/>
                          <a:ea typeface="+mn-ea"/>
                          <a:cs typeface="+mn-cs"/>
                        </a:rPr>
                        <a:t>Capacity building and training on investment options</a:t>
                      </a:r>
                      <a:endParaRPr lang="en-GB"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82031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09600"/>
          </a:xfrm>
        </p:spPr>
        <p:txBody>
          <a:bodyPr/>
          <a:lstStyle/>
          <a:p>
            <a:r>
              <a:rPr lang="en-US" sz="3600" b="1" dirty="0" smtClean="0">
                <a:solidFill>
                  <a:schemeClr val="accent4"/>
                </a:solidFill>
                <a:latin typeface="Calibri"/>
                <a:cs typeface="Calibri"/>
              </a:rPr>
              <a:t>SOCIAL CAPITAL</a:t>
            </a:r>
            <a:endParaRPr lang="en-US" sz="3600" dirty="0">
              <a:latin typeface="Calibri"/>
              <a:cs typeface="Calibri"/>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0068641"/>
              </p:ext>
            </p:extLst>
          </p:nvPr>
        </p:nvGraphicFramePr>
        <p:xfrm>
          <a:off x="0" y="533401"/>
          <a:ext cx="9144000" cy="6287738"/>
        </p:xfrm>
        <a:graphic>
          <a:graphicData uri="http://schemas.openxmlformats.org/drawingml/2006/table">
            <a:tbl>
              <a:tblPr firstRow="1" bandRow="1">
                <a:tableStyleId>{5C22544A-7EE6-4342-B048-85BDC9FD1C3A}</a:tableStyleId>
              </a:tblPr>
              <a:tblGrid>
                <a:gridCol w="2207172"/>
                <a:gridCol w="3153104"/>
                <a:gridCol w="3783724"/>
              </a:tblGrid>
              <a:tr h="653808">
                <a:tc>
                  <a:txBody>
                    <a:bodyPr/>
                    <a:lstStyle/>
                    <a:p>
                      <a:r>
                        <a:rPr lang="en-GB" dirty="0" smtClean="0"/>
                        <a:t>GENERIC</a:t>
                      </a:r>
                      <a:endParaRPr lang="en-GB" dirty="0"/>
                    </a:p>
                  </a:txBody>
                  <a:tcPr/>
                </a:tc>
                <a:tc>
                  <a:txBody>
                    <a:bodyPr/>
                    <a:lstStyle/>
                    <a:p>
                      <a:r>
                        <a:rPr lang="en-GB" dirty="0" smtClean="0"/>
                        <a:t>EPWP</a:t>
                      </a:r>
                      <a:r>
                        <a:rPr lang="en-GB" baseline="0" dirty="0" smtClean="0"/>
                        <a:t> EXISTING EXAMPLES</a:t>
                      </a:r>
                      <a:endParaRPr lang="en-GB" dirty="0"/>
                    </a:p>
                  </a:txBody>
                  <a:tcPr/>
                </a:tc>
                <a:tc>
                  <a:txBody>
                    <a:bodyPr/>
                    <a:lstStyle/>
                    <a:p>
                      <a:r>
                        <a:rPr lang="en-GB" dirty="0" smtClean="0"/>
                        <a:t>EPWP POSSIBILITIES</a:t>
                      </a:r>
                      <a:endParaRPr lang="en-GB" dirty="0"/>
                    </a:p>
                  </a:txBody>
                  <a:tcPr/>
                </a:tc>
              </a:tr>
              <a:tr h="1098791">
                <a:tc>
                  <a:txBody>
                    <a:bodyPr/>
                    <a:lstStyle/>
                    <a:p>
                      <a:pPr marL="0" algn="l" defTabSz="914400" rtl="0" eaLnBrk="1" latinLnBrk="0" hangingPunct="1">
                        <a:lnSpc>
                          <a:spcPct val="90000"/>
                        </a:lnSpc>
                        <a:buClrTx/>
                        <a:buSzTx/>
                        <a:buFontTx/>
                        <a:buNone/>
                      </a:pPr>
                      <a:r>
                        <a:rPr lang="it-IT" altLang="en-US" sz="1800" kern="1200" dirty="0" smtClean="0">
                          <a:solidFill>
                            <a:schemeClr val="tx1"/>
                          </a:solidFill>
                          <a:latin typeface="Calibri" panose="020F0502020204030204" pitchFamily="34" charset="0"/>
                          <a:ea typeface="+mn-ea"/>
                          <a:cs typeface="+mn-cs"/>
                        </a:rPr>
                        <a:t>Networks and connections</a:t>
                      </a:r>
                    </a:p>
                    <a:p>
                      <a:pPr marL="285750" lvl="1" indent="-285750" algn="l" defTabSz="914400" rtl="0" eaLnBrk="1" latinLnBrk="0" hangingPunct="1">
                        <a:lnSpc>
                          <a:spcPct val="90000"/>
                        </a:lnSpc>
                        <a:buClrTx/>
                        <a:buSzTx/>
                        <a:buFont typeface="Arial" panose="020B0604020202020204" pitchFamily="34" charset="0"/>
                        <a:buChar char="•"/>
                      </a:pPr>
                      <a:r>
                        <a:rPr lang="it-IT" altLang="en-US" sz="1400" kern="1200" dirty="0" smtClean="0">
                          <a:solidFill>
                            <a:schemeClr val="tx1"/>
                          </a:solidFill>
                          <a:latin typeface="Calibri" panose="020F0502020204030204" pitchFamily="34" charset="0"/>
                          <a:ea typeface="+mn-ea"/>
                          <a:cs typeface="+mn-cs"/>
                        </a:rPr>
                        <a:t>patronage</a:t>
                      </a:r>
                    </a:p>
                    <a:p>
                      <a:pPr marL="285750" lvl="1" indent="-285750" algn="l" defTabSz="914400" rtl="0" eaLnBrk="1" latinLnBrk="0" hangingPunct="1">
                        <a:lnSpc>
                          <a:spcPct val="90000"/>
                        </a:lnSpc>
                        <a:buClrTx/>
                        <a:buSzTx/>
                        <a:buFont typeface="Arial" panose="020B0604020202020204" pitchFamily="34" charset="0"/>
                        <a:buChar char="•"/>
                      </a:pPr>
                      <a:r>
                        <a:rPr lang="it-IT" altLang="en-US" sz="1400" kern="1200" dirty="0" smtClean="0">
                          <a:solidFill>
                            <a:schemeClr val="tx1"/>
                          </a:solidFill>
                          <a:latin typeface="Calibri" panose="020F0502020204030204" pitchFamily="34" charset="0"/>
                          <a:ea typeface="+mn-ea"/>
                          <a:cs typeface="+mn-cs"/>
                        </a:rPr>
                        <a:t>neighbourhoods</a:t>
                      </a:r>
                    </a:p>
                    <a:p>
                      <a:pPr marL="285750" lvl="1" indent="-285750" algn="l" defTabSz="914400" rtl="0" eaLnBrk="1" latinLnBrk="0" hangingPunct="1">
                        <a:lnSpc>
                          <a:spcPct val="90000"/>
                        </a:lnSpc>
                        <a:buClrTx/>
                        <a:buSzTx/>
                        <a:buFont typeface="Arial" panose="020B0604020202020204" pitchFamily="34" charset="0"/>
                        <a:buChar char="•"/>
                      </a:pPr>
                      <a:r>
                        <a:rPr lang="it-IT" altLang="en-US" sz="1400" kern="1200" dirty="0" smtClean="0">
                          <a:solidFill>
                            <a:schemeClr val="tx1"/>
                          </a:solidFill>
                          <a:latin typeface="Calibri" panose="020F0502020204030204" pitchFamily="34" charset="0"/>
                          <a:ea typeface="+mn-ea"/>
                          <a:cs typeface="+mn-cs"/>
                        </a:rPr>
                        <a:t>kinship</a:t>
                      </a:r>
                      <a:endParaRPr lang="en-GB" sz="14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Community safety forums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Recruitment Reference Groups/steering committees </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Social facilitation</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Enhanced communication on sustainable livelihoods in partnership with media</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Fair and transparent recruitment system</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National roll out of neighbourhoods networks </a:t>
                      </a:r>
                      <a:endParaRPr lang="en-GB" sz="1400" kern="1200" dirty="0">
                        <a:solidFill>
                          <a:schemeClr val="dk1"/>
                        </a:solidFill>
                        <a:latin typeface="+mn-lt"/>
                        <a:ea typeface="+mn-ea"/>
                        <a:cs typeface="+mn-cs"/>
                      </a:endParaRPr>
                    </a:p>
                  </a:txBody>
                  <a:tcPr/>
                </a:tc>
              </a:tr>
              <a:tr h="928103">
                <a:tc>
                  <a:txBody>
                    <a:bodyPr/>
                    <a:lstStyle/>
                    <a:p>
                      <a:pPr marL="0" algn="l" defTabSz="914400" rtl="0" eaLnBrk="1" latinLnBrk="0" hangingPunct="1">
                        <a:lnSpc>
                          <a:spcPct val="90000"/>
                        </a:lnSpc>
                        <a:buClrTx/>
                        <a:buSzTx/>
                        <a:buFontTx/>
                        <a:buNone/>
                      </a:pPr>
                      <a:r>
                        <a:rPr lang="it-IT" altLang="en-US" sz="1800" kern="1200" dirty="0" smtClean="0">
                          <a:solidFill>
                            <a:schemeClr val="tx1"/>
                          </a:solidFill>
                          <a:latin typeface="Calibri" panose="020F0502020204030204" pitchFamily="34" charset="0"/>
                          <a:ea typeface="+mn-ea"/>
                          <a:cs typeface="+mn-cs"/>
                        </a:rPr>
                        <a:t>Relations of trust and mutual support</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Utilisation of indigenous knowledge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EPWP Summits &amp; Kamoso awards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Steering Committees, NCC/PSC/ PMT</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Better  convergence - information sharing  across sectors and Joint planning</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Strengthened relations with NEDLAC &amp;  communities</a:t>
                      </a:r>
                      <a:endParaRPr lang="en-GB" sz="1400" kern="1200" dirty="0">
                        <a:solidFill>
                          <a:schemeClr val="dk1"/>
                        </a:solidFill>
                        <a:latin typeface="+mn-lt"/>
                        <a:ea typeface="+mn-ea"/>
                        <a:cs typeface="+mn-cs"/>
                      </a:endParaRPr>
                    </a:p>
                  </a:txBody>
                  <a:tcPr/>
                </a:tc>
              </a:tr>
              <a:tr h="649326">
                <a:tc>
                  <a:txBody>
                    <a:bodyPr/>
                    <a:lstStyle/>
                    <a:p>
                      <a:pPr marL="0" algn="l" defTabSz="914400" rtl="0" eaLnBrk="1" latinLnBrk="0" hangingPunct="1">
                        <a:lnSpc>
                          <a:spcPct val="90000"/>
                        </a:lnSpc>
                        <a:buClrTx/>
                        <a:buSzTx/>
                        <a:buFontTx/>
                        <a:buNone/>
                      </a:pPr>
                      <a:r>
                        <a:rPr lang="it-IT" altLang="en-US" sz="1800" kern="1200" dirty="0" smtClean="0">
                          <a:solidFill>
                            <a:schemeClr val="tx1"/>
                          </a:solidFill>
                          <a:latin typeface="Calibri" panose="020F0502020204030204" pitchFamily="34" charset="0"/>
                          <a:ea typeface="+mn-ea"/>
                          <a:cs typeface="+mn-cs"/>
                        </a:rPr>
                        <a:t>Formal and informal groups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Formal groups exist e.g. ECD forum , HCBC, NGO networks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Transformation of informal groups into formal associations (stokvels, burial clubs, etc.)</a:t>
                      </a:r>
                      <a:endParaRPr lang="en-GB" sz="1400" kern="1200" dirty="0">
                        <a:solidFill>
                          <a:schemeClr val="dk1"/>
                        </a:solidFill>
                        <a:latin typeface="+mn-lt"/>
                        <a:ea typeface="+mn-ea"/>
                        <a:cs typeface="+mn-cs"/>
                      </a:endParaRPr>
                    </a:p>
                  </a:txBody>
                  <a:tcPr/>
                </a:tc>
              </a:tr>
              <a:tr h="1010297">
                <a:tc>
                  <a:txBody>
                    <a:bodyPr/>
                    <a:lstStyle/>
                    <a:p>
                      <a:pPr marL="0" algn="l" defTabSz="914400" rtl="0" eaLnBrk="1" latinLnBrk="0" hangingPunct="1">
                        <a:lnSpc>
                          <a:spcPct val="90000"/>
                        </a:lnSpc>
                        <a:buClrTx/>
                        <a:buSzTx/>
                        <a:buFontTx/>
                        <a:buNone/>
                      </a:pPr>
                      <a:r>
                        <a:rPr lang="it-IT" altLang="en-US" sz="1800" kern="1200" dirty="0" smtClean="0">
                          <a:solidFill>
                            <a:schemeClr val="tx1"/>
                          </a:solidFill>
                          <a:latin typeface="Calibri" panose="020F0502020204030204" pitchFamily="34" charset="0"/>
                          <a:ea typeface="+mn-ea"/>
                          <a:cs typeface="+mn-cs"/>
                        </a:rPr>
                        <a:t>Common rules and sanctions</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EPWP guidelines</a:t>
                      </a:r>
                    </a:p>
                    <a:p>
                      <a:pPr marL="177800"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Legislative framework (ministerial determination &amp; code of good practice)</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National EPWP policy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Mechanisms to enforce compliance with EPWP requirements and norms e.g. minimum wage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Equity in the geographic distribution of projects</a:t>
                      </a:r>
                      <a:endParaRPr lang="en-GB" sz="1400" kern="1200" dirty="0">
                        <a:solidFill>
                          <a:schemeClr val="dk1"/>
                        </a:solidFill>
                        <a:latin typeface="+mn-lt"/>
                        <a:ea typeface="+mn-ea"/>
                        <a:cs typeface="+mn-cs"/>
                      </a:endParaRPr>
                    </a:p>
                  </a:txBody>
                  <a:tcPr/>
                </a:tc>
              </a:tr>
              <a:tr h="922627">
                <a:tc>
                  <a:txBody>
                    <a:bodyPr/>
                    <a:lstStyle/>
                    <a:p>
                      <a:pPr marL="0" algn="l" defTabSz="914400" rtl="0" eaLnBrk="1" latinLnBrk="0" hangingPunct="1">
                        <a:lnSpc>
                          <a:spcPct val="90000"/>
                        </a:lnSpc>
                        <a:buClrTx/>
                        <a:buSzTx/>
                        <a:buFontTx/>
                        <a:buNone/>
                      </a:pPr>
                      <a:r>
                        <a:rPr lang="it-IT" altLang="en-US" sz="1800" kern="1200" dirty="0" smtClean="0">
                          <a:solidFill>
                            <a:schemeClr val="tx1"/>
                          </a:solidFill>
                          <a:latin typeface="Calibri" panose="020F0502020204030204" pitchFamily="34" charset="0"/>
                          <a:ea typeface="+mn-ea"/>
                          <a:cs typeface="+mn-cs"/>
                        </a:rPr>
                        <a:t>Collective representation</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Recruitment through ward councillors (mixed results)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Recruitment through reference committees</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Development of fair and transparent recruitment guidelines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dk1"/>
                        </a:solidFill>
                        <a:latin typeface="+mn-lt"/>
                        <a:ea typeface="+mn-ea"/>
                        <a:cs typeface="+mn-cs"/>
                      </a:endParaRPr>
                    </a:p>
                  </a:txBody>
                  <a:tcPr/>
                </a:tc>
              </a:tr>
              <a:tr h="923259">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it-IT" altLang="en-US" sz="1800" kern="1200" dirty="0" smtClean="0">
                          <a:solidFill>
                            <a:schemeClr val="tx1"/>
                          </a:solidFill>
                          <a:latin typeface="Calibri" panose="020F0502020204030204" pitchFamily="34" charset="0"/>
                          <a:ea typeface="+mn-ea"/>
                          <a:cs typeface="+mn-cs"/>
                        </a:rPr>
                        <a:t>Mechanisms for participation in Leadership</a:t>
                      </a:r>
                      <a:endParaRPr lang="en-GB" sz="1800" kern="1200" dirty="0">
                        <a:solidFill>
                          <a:schemeClr val="tx1"/>
                        </a:solidFill>
                        <a:latin typeface="Calibri" panose="020F0502020204030204" pitchFamily="34" charset="0"/>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Ward LED &amp; IDP structures (some are weak)</a:t>
                      </a:r>
                      <a:endParaRPr lang="en-GB" sz="1400" kern="1200" dirty="0">
                        <a:solidFill>
                          <a:schemeClr val="dk1"/>
                        </a:solidFill>
                        <a:latin typeface="+mn-lt"/>
                        <a:ea typeface="+mn-ea"/>
                        <a:cs typeface="+mn-cs"/>
                      </a:endParaRPr>
                    </a:p>
                  </a:txBody>
                  <a:tcPr/>
                </a:tc>
                <a:tc>
                  <a:txBody>
                    <a:bodyPr/>
                    <a:lstStyle/>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EPWP to form part of manager’s performance agreement</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solidFill>
                            <a:schemeClr val="dk1"/>
                          </a:solidFill>
                          <a:latin typeface="+mn-lt"/>
                          <a:ea typeface="+mn-ea"/>
                          <a:cs typeface="+mn-cs"/>
                        </a:rPr>
                        <a:t>Strengthening local level structures</a:t>
                      </a:r>
                      <a:endParaRPr lang="en-GB"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976533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98500" y="152400"/>
            <a:ext cx="7772400" cy="762000"/>
          </a:xfrm>
        </p:spPr>
        <p:txBody>
          <a:bodyPr/>
          <a:lstStyle/>
          <a:p>
            <a:pPr>
              <a:defRPr/>
            </a:pPr>
            <a:r>
              <a:rPr lang="it-IT" altLang="en-US" b="1" kern="1200" dirty="0" smtClean="0">
                <a:solidFill>
                  <a:schemeClr val="accent4"/>
                </a:solidFill>
                <a:latin typeface="Cambria" panose="02040503050406030204" pitchFamily="18" charset="0"/>
                <a:cs typeface="Calibri"/>
              </a:rPr>
              <a:t>THE ASSET MIX</a:t>
            </a:r>
            <a:endParaRPr lang="en-GB" altLang="en-US" b="1" kern="1200" dirty="0">
              <a:solidFill>
                <a:schemeClr val="accent4"/>
              </a:solidFill>
              <a:latin typeface="Cambria" panose="02040503050406030204" pitchFamily="18" charset="0"/>
              <a:cs typeface="Calibri"/>
            </a:endParaRPr>
          </a:p>
        </p:txBody>
      </p:sp>
      <p:sp>
        <p:nvSpPr>
          <p:cNvPr id="14339" name="Rectangle 3"/>
          <p:cNvSpPr>
            <a:spLocks noGrp="1" noChangeArrowheads="1"/>
          </p:cNvSpPr>
          <p:nvPr>
            <p:ph type="body" idx="1"/>
          </p:nvPr>
        </p:nvSpPr>
        <p:spPr>
          <a:xfrm>
            <a:off x="685800" y="838200"/>
            <a:ext cx="7772400" cy="4953000"/>
          </a:xfrm>
        </p:spPr>
        <p:txBody>
          <a:bodyPr/>
          <a:lstStyle/>
          <a:p>
            <a:pPr>
              <a:buClr>
                <a:srgbClr val="FF0000"/>
              </a:buClr>
              <a:buSzTx/>
              <a:buFont typeface="Wingdings" panose="05000000000000000000" pitchFamily="2" charset="2"/>
              <a:buChar char="q"/>
            </a:pPr>
            <a:r>
              <a:rPr lang="it-IT" altLang="en-US" sz="3600" dirty="0" smtClean="0"/>
              <a:t>D</a:t>
            </a:r>
            <a:r>
              <a:rPr lang="en-GB" altLang="en-US" sz="3600" dirty="0" smtClean="0"/>
              <a:t>ifferent </a:t>
            </a:r>
            <a:r>
              <a:rPr lang="en-GB" altLang="en-US" sz="3600" dirty="0"/>
              <a:t>households </a:t>
            </a:r>
            <a:r>
              <a:rPr lang="en-GB" altLang="en-US" sz="3600" dirty="0" smtClean="0"/>
              <a:t>have different </a:t>
            </a:r>
            <a:r>
              <a:rPr lang="en-GB" altLang="en-US" sz="3600" dirty="0"/>
              <a:t>access to </a:t>
            </a:r>
            <a:r>
              <a:rPr lang="it-IT" altLang="en-US" sz="3600" dirty="0"/>
              <a:t>livelihood </a:t>
            </a:r>
            <a:r>
              <a:rPr lang="en-GB" altLang="en-US" sz="3600" dirty="0"/>
              <a:t>“assets”</a:t>
            </a:r>
            <a:endParaRPr lang="it-IT" altLang="en-US" sz="3600" dirty="0"/>
          </a:p>
          <a:p>
            <a:pPr>
              <a:buClr>
                <a:srgbClr val="FF0000"/>
              </a:buClr>
              <a:buSzTx/>
              <a:buFont typeface="Wingdings" panose="05000000000000000000" pitchFamily="2" charset="2"/>
              <a:buChar char="q"/>
            </a:pPr>
            <a:endParaRPr lang="it-IT" altLang="en-US" sz="3600" dirty="0"/>
          </a:p>
          <a:p>
            <a:pPr>
              <a:buClr>
                <a:srgbClr val="FF0000"/>
              </a:buClr>
              <a:buSzTx/>
              <a:buFont typeface="Wingdings" panose="05000000000000000000" pitchFamily="2" charset="2"/>
              <a:buChar char="q"/>
            </a:pPr>
            <a:r>
              <a:rPr lang="it-IT" altLang="en-US" sz="3600" dirty="0"/>
              <a:t>Livelihoods affected by:</a:t>
            </a:r>
          </a:p>
          <a:p>
            <a:pPr marL="857250" lvl="2" indent="-457200">
              <a:buClr>
                <a:srgbClr val="FF0000"/>
              </a:buClr>
              <a:buFont typeface="Wingdings" panose="05000000000000000000" pitchFamily="2" charset="2"/>
              <a:buChar char="§"/>
            </a:pPr>
            <a:r>
              <a:rPr lang="it-IT" altLang="en-US" sz="3200" dirty="0">
                <a:ea typeface="+mn-ea"/>
                <a:cs typeface="+mn-cs"/>
              </a:rPr>
              <a:t> </a:t>
            </a:r>
            <a:r>
              <a:rPr lang="en-GB" altLang="en-US" sz="3200" dirty="0" smtClean="0">
                <a:ea typeface="+mn-ea"/>
                <a:cs typeface="+mn-cs"/>
              </a:rPr>
              <a:t>diversity </a:t>
            </a:r>
            <a:r>
              <a:rPr lang="it-IT" altLang="en-US" sz="3200" dirty="0" smtClean="0">
                <a:ea typeface="+mn-ea"/>
                <a:cs typeface="+mn-cs"/>
              </a:rPr>
              <a:t>of </a:t>
            </a:r>
            <a:r>
              <a:rPr lang="it-IT" altLang="en-US" sz="3200" dirty="0">
                <a:ea typeface="+mn-ea"/>
                <a:cs typeface="+mn-cs"/>
              </a:rPr>
              <a:t>assets</a:t>
            </a:r>
          </a:p>
          <a:p>
            <a:pPr marL="857250" lvl="2" indent="-457200">
              <a:buClr>
                <a:srgbClr val="FF0000"/>
              </a:buClr>
              <a:buFont typeface="Wingdings" panose="05000000000000000000" pitchFamily="2" charset="2"/>
              <a:buChar char="§"/>
            </a:pPr>
            <a:r>
              <a:rPr lang="it-IT" altLang="en-US" sz="3200" dirty="0">
                <a:ea typeface="+mn-ea"/>
                <a:cs typeface="+mn-cs"/>
              </a:rPr>
              <a:t> </a:t>
            </a:r>
            <a:r>
              <a:rPr lang="en-GB" altLang="en-US" sz="3200" dirty="0">
                <a:ea typeface="+mn-ea"/>
                <a:cs typeface="+mn-cs"/>
              </a:rPr>
              <a:t>amount of assets</a:t>
            </a:r>
            <a:r>
              <a:rPr lang="it-IT" altLang="en-US" sz="3200" dirty="0">
                <a:ea typeface="+mn-ea"/>
                <a:cs typeface="+mn-cs"/>
              </a:rPr>
              <a:t> </a:t>
            </a:r>
          </a:p>
          <a:p>
            <a:pPr marL="857250" lvl="2" indent="-457200">
              <a:buClr>
                <a:srgbClr val="FF0000"/>
              </a:buClr>
              <a:buFont typeface="Wingdings" panose="05000000000000000000" pitchFamily="2" charset="2"/>
              <a:buChar char="§"/>
            </a:pPr>
            <a:r>
              <a:rPr lang="it-IT" altLang="en-US" sz="3200" dirty="0">
                <a:ea typeface="+mn-ea"/>
                <a:cs typeface="+mn-cs"/>
              </a:rPr>
              <a:t> </a:t>
            </a:r>
            <a:r>
              <a:rPr lang="it-IT" altLang="en-US" sz="3200" dirty="0" smtClean="0">
                <a:ea typeface="+mn-ea"/>
                <a:cs typeface="+mn-cs"/>
              </a:rPr>
              <a:t>dynamic </a:t>
            </a:r>
            <a:r>
              <a:rPr lang="en-GB" altLang="en-US" sz="3200" dirty="0" smtClean="0">
                <a:ea typeface="+mn-ea"/>
                <a:cs typeface="+mn-cs"/>
              </a:rPr>
              <a:t>balance amongst different</a:t>
            </a:r>
            <a:r>
              <a:rPr lang="it-IT" altLang="en-US" sz="3200" dirty="0" smtClean="0">
                <a:ea typeface="+mn-ea"/>
                <a:cs typeface="+mn-cs"/>
              </a:rPr>
              <a:t> </a:t>
            </a:r>
            <a:r>
              <a:rPr lang="it-IT" altLang="en-US" sz="3200" dirty="0">
                <a:ea typeface="+mn-ea"/>
                <a:cs typeface="+mn-cs"/>
              </a:rPr>
              <a:t>assets</a:t>
            </a:r>
          </a:p>
          <a:p>
            <a:pPr eaLnBrk="1" hangingPunct="1">
              <a:buClr>
                <a:schemeClr val="folHlink"/>
              </a:buClr>
              <a:buSzTx/>
              <a:buFontTx/>
              <a:buChar char="•"/>
            </a:pPr>
            <a:endParaRPr lang="en-GB" altLang="en-US" sz="3600" dirty="0" smtClean="0">
              <a:solidFill>
                <a:schemeClr val="folHlink"/>
              </a:solidFill>
              <a:latin typeface="Comic Sans MS" pitchFamily="66" charset="0"/>
              <a:cs typeface="Times New Roman" charset="0"/>
            </a:endParaRPr>
          </a:p>
        </p:txBody>
      </p:sp>
      <p:pic>
        <p:nvPicPr>
          <p:cNvPr id="6"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7453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TextBox 2"/>
          <p:cNvSpPr txBox="1"/>
          <p:nvPr/>
        </p:nvSpPr>
        <p:spPr>
          <a:xfrm>
            <a:off x="914400" y="1752600"/>
            <a:ext cx="7344816" cy="2123658"/>
          </a:xfrm>
          <a:prstGeom prst="rect">
            <a:avLst/>
          </a:prstGeom>
          <a:noFill/>
        </p:spPr>
        <p:txBody>
          <a:bodyPr wrap="square" rtlCol="0">
            <a:spAutoFit/>
          </a:bodyPr>
          <a:lstStyle/>
          <a:p>
            <a:pPr algn="ctr"/>
            <a:endParaRPr lang="en-GB" sz="6600" dirty="0" smtClean="0">
              <a:solidFill>
                <a:prstClr val="white"/>
              </a:solidFill>
            </a:endParaRPr>
          </a:p>
          <a:p>
            <a:pPr algn="ctr"/>
            <a:r>
              <a:rPr lang="en-GB" sz="6600" dirty="0" smtClean="0">
                <a:solidFill>
                  <a:prstClr val="white"/>
                </a:solidFill>
              </a:rPr>
              <a:t>LABOUR INTENSITY</a:t>
            </a:r>
            <a:endParaRPr lang="en-GB" sz="6600" dirty="0">
              <a:solidFill>
                <a:prstClr val="white"/>
              </a:solidFill>
            </a:endParaRPr>
          </a:p>
        </p:txBody>
      </p:sp>
    </p:spTree>
    <p:extLst>
      <p:ext uri="{BB962C8B-B14F-4D97-AF65-F5344CB8AC3E}">
        <p14:creationId xmlns:p14="http://schemas.microsoft.com/office/powerpoint/2010/main" val="1176204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8213" y="0"/>
            <a:ext cx="7772400" cy="1143000"/>
          </a:xfrm>
        </p:spPr>
        <p:txBody>
          <a:bodyPr/>
          <a:lstStyle/>
          <a:p>
            <a:pPr>
              <a:defRPr/>
            </a:pPr>
            <a:r>
              <a:rPr lang="it-IT" altLang="en-US" b="1" dirty="0" smtClean="0">
                <a:solidFill>
                  <a:schemeClr val="accent4"/>
                </a:solidFill>
                <a:latin typeface="Calibri"/>
                <a:cs typeface="Calibri"/>
              </a:rPr>
              <a:t>“VULNERABILITY” CONTEXT</a:t>
            </a:r>
            <a:endParaRPr lang="en-GB" altLang="en-US" b="1" dirty="0">
              <a:solidFill>
                <a:schemeClr val="accent4"/>
              </a:solidFill>
              <a:latin typeface="Calibri"/>
              <a:cs typeface="Calibri"/>
            </a:endParaRPr>
          </a:p>
        </p:txBody>
      </p:sp>
      <p:sp>
        <p:nvSpPr>
          <p:cNvPr id="15363" name="Rectangle 3"/>
          <p:cNvSpPr>
            <a:spLocks noGrp="1" noChangeArrowheads="1"/>
          </p:cNvSpPr>
          <p:nvPr>
            <p:ph type="body" idx="1"/>
          </p:nvPr>
        </p:nvSpPr>
        <p:spPr>
          <a:xfrm>
            <a:off x="533400" y="838200"/>
            <a:ext cx="8382000" cy="5257800"/>
          </a:xfrm>
        </p:spPr>
        <p:txBody>
          <a:bodyPr/>
          <a:lstStyle/>
          <a:p>
            <a:pPr eaLnBrk="1" hangingPunct="1">
              <a:lnSpc>
                <a:spcPct val="90000"/>
              </a:lnSpc>
              <a:buClr>
                <a:schemeClr val="folHlink"/>
              </a:buClr>
            </a:pPr>
            <a:r>
              <a:rPr lang="en-ZA" sz="2400" b="1" dirty="0"/>
              <a:t>Vulnerability</a:t>
            </a:r>
            <a:r>
              <a:rPr lang="en-ZA" sz="2400" dirty="0"/>
              <a:t> is determined by the risks that households and communities are exposed to and their ability to use assets to cope with these risks. </a:t>
            </a:r>
            <a:endParaRPr lang="en-GB" sz="2400" dirty="0"/>
          </a:p>
          <a:p>
            <a:pPr eaLnBrk="1" hangingPunct="1">
              <a:lnSpc>
                <a:spcPct val="90000"/>
              </a:lnSpc>
              <a:buClr>
                <a:schemeClr val="folHlink"/>
              </a:buClr>
              <a:buSzTx/>
              <a:buFontTx/>
              <a:buChar char="•"/>
            </a:pPr>
            <a:r>
              <a:rPr lang="it-IT" altLang="en-US" sz="2400" b="1" dirty="0" smtClean="0"/>
              <a:t>Context</a:t>
            </a:r>
            <a:r>
              <a:rPr lang="it-IT" altLang="en-US" sz="2400" dirty="0" smtClean="0"/>
              <a:t> </a:t>
            </a:r>
            <a:r>
              <a:rPr lang="it-IT" altLang="en-US" sz="2400" dirty="0"/>
              <a:t>is determined by factors such as</a:t>
            </a:r>
            <a:r>
              <a:rPr lang="it-IT" altLang="en-US" sz="2400" dirty="0" smtClean="0"/>
              <a:t>;</a:t>
            </a:r>
          </a:p>
          <a:p>
            <a:pPr eaLnBrk="1" hangingPunct="1">
              <a:lnSpc>
                <a:spcPct val="90000"/>
              </a:lnSpc>
              <a:buClr>
                <a:schemeClr val="folHlink"/>
              </a:buClr>
              <a:buSzTx/>
              <a:buFontTx/>
              <a:buChar char="•"/>
            </a:pPr>
            <a:endParaRPr lang="it-IT" altLang="en-US" sz="2400" dirty="0"/>
          </a:p>
        </p:txBody>
      </p:sp>
      <p:graphicFrame>
        <p:nvGraphicFramePr>
          <p:cNvPr id="2" name="Diagram 1"/>
          <p:cNvGraphicFramePr/>
          <p:nvPr>
            <p:extLst>
              <p:ext uri="{D42A27DB-BD31-4B8C-83A1-F6EECF244321}">
                <p14:modId xmlns:p14="http://schemas.microsoft.com/office/powerpoint/2010/main" val="2935720836"/>
              </p:ext>
            </p:extLst>
          </p:nvPr>
        </p:nvGraphicFramePr>
        <p:xfrm>
          <a:off x="1295400" y="2514600"/>
          <a:ext cx="6938962"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descr="EPWP letterhead temp-1 (2)"/>
          <p:cNvPicPr>
            <a:picLocks noChangeAspect="1" noChangeArrowheads="1"/>
          </p:cNvPicPr>
          <p:nvPr/>
        </p:nvPicPr>
        <p:blipFill>
          <a:blip r:embed="rId7"/>
          <a:srcRect l="54251" b="12849"/>
          <a:stretch>
            <a:fillRect/>
          </a:stretch>
        </p:blipFill>
        <p:spPr bwMode="auto">
          <a:xfrm>
            <a:off x="6011863" y="6146800"/>
            <a:ext cx="1943100" cy="669925"/>
          </a:xfrm>
          <a:prstGeom prst="rect">
            <a:avLst/>
          </a:prstGeom>
          <a:noFill/>
          <a:ln w="9525">
            <a:noFill/>
            <a:miter lim="800000"/>
            <a:headEnd/>
            <a:tailEnd/>
          </a:ln>
          <a:effectLst/>
        </p:spPr>
      </p:pic>
      <p:pic>
        <p:nvPicPr>
          <p:cNvPr id="8" name="Picture 4" descr="ILO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604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bldLvl="2" autoUpdateAnimBg="0"/>
      <p:bldGraphic spid="2"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52" name="Group 20"/>
          <p:cNvGrpSpPr>
            <a:grpSpLocks/>
          </p:cNvGrpSpPr>
          <p:nvPr/>
        </p:nvGrpSpPr>
        <p:grpSpPr bwMode="auto">
          <a:xfrm>
            <a:off x="3581400" y="1219200"/>
            <a:ext cx="4724400" cy="3859213"/>
            <a:chOff x="1872" y="1104"/>
            <a:chExt cx="2976" cy="2431"/>
          </a:xfrm>
        </p:grpSpPr>
        <p:sp>
          <p:nvSpPr>
            <p:cNvPr id="13322" name="Line 7"/>
            <p:cNvSpPr>
              <a:spLocks noChangeShapeType="1"/>
            </p:cNvSpPr>
            <p:nvPr/>
          </p:nvSpPr>
          <p:spPr bwMode="auto">
            <a:xfrm>
              <a:off x="2193" y="2214"/>
              <a:ext cx="1143" cy="27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3323" name="Line 8"/>
            <p:cNvSpPr>
              <a:spLocks noChangeShapeType="1"/>
            </p:cNvSpPr>
            <p:nvPr/>
          </p:nvSpPr>
          <p:spPr bwMode="auto">
            <a:xfrm>
              <a:off x="3374" y="1519"/>
              <a:ext cx="0" cy="968"/>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3324" name="Line 9"/>
            <p:cNvSpPr>
              <a:spLocks noChangeShapeType="1"/>
            </p:cNvSpPr>
            <p:nvPr/>
          </p:nvSpPr>
          <p:spPr bwMode="auto">
            <a:xfrm flipV="1">
              <a:off x="2644" y="2487"/>
              <a:ext cx="692" cy="83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3325" name="Line 11"/>
            <p:cNvSpPr>
              <a:spLocks noChangeShapeType="1"/>
            </p:cNvSpPr>
            <p:nvPr/>
          </p:nvSpPr>
          <p:spPr bwMode="auto">
            <a:xfrm flipH="1" flipV="1">
              <a:off x="3412" y="2487"/>
              <a:ext cx="692" cy="83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3326" name="Line 12"/>
            <p:cNvSpPr>
              <a:spLocks noChangeShapeType="1"/>
            </p:cNvSpPr>
            <p:nvPr/>
          </p:nvSpPr>
          <p:spPr bwMode="auto">
            <a:xfrm flipH="1">
              <a:off x="3412" y="2211"/>
              <a:ext cx="1143" cy="274"/>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grpSp>
          <p:nvGrpSpPr>
            <p:cNvPr id="13327" name="Group 16"/>
            <p:cNvGrpSpPr>
              <a:grpSpLocks/>
            </p:cNvGrpSpPr>
            <p:nvPr/>
          </p:nvGrpSpPr>
          <p:grpSpPr bwMode="auto">
            <a:xfrm>
              <a:off x="1872" y="1104"/>
              <a:ext cx="2976" cy="2431"/>
              <a:chOff x="1872" y="1104"/>
              <a:chExt cx="2976" cy="2431"/>
            </a:xfrm>
          </p:grpSpPr>
          <p:grpSp>
            <p:nvGrpSpPr>
              <p:cNvPr id="13328" name="Group 15"/>
              <p:cNvGrpSpPr>
                <a:grpSpLocks/>
              </p:cNvGrpSpPr>
              <p:nvPr/>
            </p:nvGrpSpPr>
            <p:grpSpPr bwMode="auto">
              <a:xfrm>
                <a:off x="1872" y="1104"/>
                <a:ext cx="2976" cy="2431"/>
                <a:chOff x="1872" y="1104"/>
                <a:chExt cx="2976" cy="2431"/>
              </a:xfrm>
            </p:grpSpPr>
            <p:sp>
              <p:nvSpPr>
                <p:cNvPr id="13330" name="Rectangle 3"/>
                <p:cNvSpPr>
                  <a:spLocks noChangeArrowheads="1"/>
                </p:cNvSpPr>
                <p:nvPr/>
              </p:nvSpPr>
              <p:spPr bwMode="auto">
                <a:xfrm>
                  <a:off x="4174" y="3248"/>
                  <a:ext cx="24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en-GB" altLang="en-US" sz="2000" dirty="0">
                      <a:solidFill>
                        <a:srgbClr val="00B0F0"/>
                      </a:solidFill>
                      <a:latin typeface="Bell MT" panose="02020503060305020303" pitchFamily="18" charset="0"/>
                    </a:rPr>
                    <a:t>F</a:t>
                  </a:r>
                </a:p>
              </p:txBody>
            </p:sp>
            <p:sp>
              <p:nvSpPr>
                <p:cNvPr id="13331" name="Rectangle 4"/>
                <p:cNvSpPr>
                  <a:spLocks noChangeArrowheads="1"/>
                </p:cNvSpPr>
                <p:nvPr/>
              </p:nvSpPr>
              <p:spPr bwMode="auto">
                <a:xfrm>
                  <a:off x="2352" y="3248"/>
                  <a:ext cx="29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a:solidFill>
                        <a:srgbClr val="00B0F0"/>
                      </a:solidFill>
                      <a:latin typeface="Bell MT" panose="02020503060305020303" pitchFamily="18" charset="0"/>
                    </a:rPr>
                    <a:t>P</a:t>
                  </a:r>
                  <a:endParaRPr lang="en-GB" altLang="en-US" sz="2000" dirty="0">
                    <a:solidFill>
                      <a:srgbClr val="00B0F0"/>
                    </a:solidFill>
                    <a:latin typeface="Bell MT" panose="02020503060305020303" pitchFamily="18" charset="0"/>
                  </a:endParaRPr>
                </a:p>
              </p:txBody>
            </p:sp>
            <p:sp>
              <p:nvSpPr>
                <p:cNvPr id="13332" name="Rectangle 5"/>
                <p:cNvSpPr>
                  <a:spLocks noChangeArrowheads="1"/>
                </p:cNvSpPr>
                <p:nvPr/>
              </p:nvSpPr>
              <p:spPr bwMode="auto">
                <a:xfrm>
                  <a:off x="3162" y="1104"/>
                  <a:ext cx="423"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lnSpc>
                      <a:spcPct val="75000"/>
                    </a:lnSpc>
                    <a:spcBef>
                      <a:spcPct val="50000"/>
                    </a:spcBef>
                  </a:pPr>
                  <a:r>
                    <a:rPr lang="it-IT" altLang="en-US" sz="2000" dirty="0">
                      <a:solidFill>
                        <a:srgbClr val="00B0F0"/>
                      </a:solidFill>
                      <a:latin typeface="Bell MT" panose="02020503060305020303" pitchFamily="18" charset="0"/>
                    </a:rPr>
                    <a:t>H</a:t>
                  </a:r>
                  <a:endParaRPr lang="en-GB" altLang="en-US" sz="2000" dirty="0">
                    <a:solidFill>
                      <a:srgbClr val="00B0F0"/>
                    </a:solidFill>
                    <a:latin typeface="Bell MT" panose="02020503060305020303" pitchFamily="18" charset="0"/>
                  </a:endParaRPr>
                </a:p>
              </p:txBody>
            </p:sp>
            <p:sp>
              <p:nvSpPr>
                <p:cNvPr id="13333" name="AutoShape 6"/>
                <p:cNvSpPr>
                  <a:spLocks noChangeArrowheads="1"/>
                </p:cNvSpPr>
                <p:nvPr/>
              </p:nvSpPr>
              <p:spPr bwMode="auto">
                <a:xfrm>
                  <a:off x="2193" y="1519"/>
                  <a:ext cx="2362" cy="1798"/>
                </a:xfrm>
                <a:prstGeom prst="pentagon">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3334" name="Rectangle 10"/>
                <p:cNvSpPr>
                  <a:spLocks noChangeArrowheads="1"/>
                </p:cNvSpPr>
                <p:nvPr/>
              </p:nvSpPr>
              <p:spPr bwMode="auto">
                <a:xfrm>
                  <a:off x="4555" y="1934"/>
                  <a:ext cx="29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it-IT" altLang="en-US" sz="2000" dirty="0" smtClean="0">
                      <a:solidFill>
                        <a:srgbClr val="00B0F0"/>
                      </a:solidFill>
                      <a:latin typeface="Bell MT" panose="02020503060305020303" pitchFamily="18" charset="0"/>
                    </a:rPr>
                    <a:t>S</a:t>
                  </a:r>
                  <a:endParaRPr lang="en-GB" altLang="en-US" sz="2000" dirty="0">
                    <a:solidFill>
                      <a:srgbClr val="00B0F0"/>
                    </a:solidFill>
                    <a:latin typeface="Bell MT" panose="02020503060305020303" pitchFamily="18" charset="0"/>
                  </a:endParaRPr>
                </a:p>
              </p:txBody>
            </p:sp>
            <p:sp>
              <p:nvSpPr>
                <p:cNvPr id="13335" name="Rectangle 13"/>
                <p:cNvSpPr>
                  <a:spLocks noChangeArrowheads="1"/>
                </p:cNvSpPr>
                <p:nvPr/>
              </p:nvSpPr>
              <p:spPr bwMode="auto">
                <a:xfrm>
                  <a:off x="1872" y="2003"/>
                  <a:ext cx="321"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smtClean="0">
                      <a:solidFill>
                        <a:srgbClr val="00B0F0"/>
                      </a:solidFill>
                      <a:latin typeface="Bell MT" panose="02020503060305020303" pitchFamily="18" charset="0"/>
                    </a:rPr>
                    <a:t>N</a:t>
                  </a:r>
                  <a:endParaRPr lang="en-GB" altLang="en-US" sz="2000" dirty="0">
                    <a:solidFill>
                      <a:srgbClr val="00B0F0"/>
                    </a:solidFill>
                    <a:latin typeface="Bell MT" panose="02020503060305020303" pitchFamily="18" charset="0"/>
                  </a:endParaRPr>
                </a:p>
              </p:txBody>
            </p:sp>
          </p:grpSp>
          <p:sp>
            <p:nvSpPr>
              <p:cNvPr id="13329" name="Text Box 14"/>
              <p:cNvSpPr txBox="1">
                <a:spLocks noChangeArrowheads="1"/>
              </p:cNvSpPr>
              <p:nvPr/>
            </p:nvSpPr>
            <p:spPr bwMode="auto">
              <a:xfrm>
                <a:off x="2970" y="2280"/>
                <a:ext cx="807" cy="25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it-IT" altLang="en-US" sz="2000" b="1" dirty="0" smtClean="0">
                    <a:solidFill>
                      <a:srgbClr val="00B0F0"/>
                    </a:solidFill>
                    <a:latin typeface="Bell MT" panose="02020503060305020303" pitchFamily="18" charset="0"/>
                  </a:rPr>
                  <a:t>The Poor</a:t>
                </a:r>
                <a:endParaRPr lang="en-GB" altLang="en-US" sz="2000" b="1" dirty="0">
                  <a:solidFill>
                    <a:srgbClr val="00B0F0"/>
                  </a:solidFill>
                  <a:latin typeface="Bell MT" panose="02020503060305020303" pitchFamily="18" charset="0"/>
                </a:endParaRPr>
              </a:p>
            </p:txBody>
          </p:sp>
        </p:grpSp>
      </p:grpSp>
      <p:sp>
        <p:nvSpPr>
          <p:cNvPr id="18450" name="AutoShape 18"/>
          <p:cNvSpPr>
            <a:spLocks noChangeArrowheads="1"/>
          </p:cNvSpPr>
          <p:nvPr/>
        </p:nvSpPr>
        <p:spPr bwMode="auto">
          <a:xfrm>
            <a:off x="2286000" y="1219200"/>
            <a:ext cx="2895600" cy="717550"/>
          </a:xfrm>
          <a:prstGeom prst="curvedDownArrow">
            <a:avLst>
              <a:gd name="adj1" fmla="val 53338"/>
              <a:gd name="adj2" fmla="val 134046"/>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8451" name="AutoShape 19"/>
          <p:cNvSpPr>
            <a:spLocks noChangeArrowheads="1"/>
          </p:cNvSpPr>
          <p:nvPr/>
        </p:nvSpPr>
        <p:spPr bwMode="auto">
          <a:xfrm flipH="1" flipV="1">
            <a:off x="2286000" y="5103813"/>
            <a:ext cx="2895600" cy="717550"/>
          </a:xfrm>
          <a:prstGeom prst="curvedDownArrow">
            <a:avLst>
              <a:gd name="adj1" fmla="val 53338"/>
              <a:gd name="adj2" fmla="val 134046"/>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8453" name="Rectangle 21"/>
          <p:cNvSpPr>
            <a:spLocks noChangeArrowheads="1"/>
          </p:cNvSpPr>
          <p:nvPr/>
        </p:nvSpPr>
        <p:spPr bwMode="auto">
          <a:xfrm>
            <a:off x="990600" y="2362200"/>
            <a:ext cx="2209800" cy="2133600"/>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FontTx/>
              <a:buNone/>
            </a:pPr>
            <a:r>
              <a:rPr lang="it-IT" altLang="en-US" sz="1800" b="1" dirty="0" smtClean="0">
                <a:solidFill>
                  <a:srgbClr val="00B0F0"/>
                </a:solidFill>
                <a:latin typeface="Bell MT" panose="02020503060305020303" pitchFamily="18" charset="0"/>
                <a:cs typeface="Times New Roman" charset="0"/>
              </a:rPr>
              <a:t>VULNERABILITY</a:t>
            </a:r>
          </a:p>
          <a:p>
            <a:pPr algn="ctr" eaLnBrk="1" hangingPunct="1">
              <a:buClr>
                <a:schemeClr val="folHlink"/>
              </a:buClr>
              <a:buSzTx/>
              <a:buFontTx/>
              <a:buNone/>
            </a:pPr>
            <a:r>
              <a:rPr lang="it-IT" altLang="en-US" sz="1800" b="1" dirty="0" smtClean="0">
                <a:solidFill>
                  <a:srgbClr val="00B0F0"/>
                </a:solidFill>
                <a:latin typeface="Bell MT" panose="02020503060305020303" pitchFamily="18" charset="0"/>
                <a:cs typeface="Times New Roman" charset="0"/>
              </a:rPr>
              <a:t>CONTEXT</a:t>
            </a:r>
          </a:p>
          <a:p>
            <a:pPr algn="ctr" eaLnBrk="1" hangingPunct="1">
              <a:buClr>
                <a:schemeClr val="folHlink"/>
              </a:buClr>
              <a:buSzTx/>
              <a:buFontTx/>
              <a:buNone/>
            </a:pPr>
            <a:r>
              <a:rPr lang="it-IT" altLang="en-US" sz="1800" dirty="0" smtClean="0">
                <a:solidFill>
                  <a:srgbClr val="00B0F0"/>
                </a:solidFill>
                <a:latin typeface="Bell MT" panose="02020503060305020303" pitchFamily="18" charset="0"/>
                <a:cs typeface="Times New Roman" charset="0"/>
              </a:rPr>
              <a:t>Shocks</a:t>
            </a:r>
            <a:endParaRPr lang="it-IT" altLang="en-US" sz="1800" dirty="0">
              <a:solidFill>
                <a:srgbClr val="00B0F0"/>
              </a:solidFill>
              <a:latin typeface="Bell MT" panose="02020503060305020303" pitchFamily="18" charset="0"/>
              <a:cs typeface="Times New Roman" charset="0"/>
            </a:endParaRPr>
          </a:p>
          <a:p>
            <a:pPr algn="ctr" eaLnBrk="1" hangingPunct="1">
              <a:buClr>
                <a:schemeClr val="folHlink"/>
              </a:buClr>
              <a:buSzTx/>
              <a:buFontTx/>
              <a:buNone/>
            </a:pPr>
            <a:r>
              <a:rPr lang="it-IT" altLang="en-US" sz="1800" dirty="0">
                <a:solidFill>
                  <a:srgbClr val="00B0F0"/>
                </a:solidFill>
                <a:latin typeface="Bell MT" panose="02020503060305020303" pitchFamily="18" charset="0"/>
                <a:cs typeface="Times New Roman" charset="0"/>
              </a:rPr>
              <a:t>Seasonality</a:t>
            </a:r>
          </a:p>
          <a:p>
            <a:pPr algn="ctr" eaLnBrk="1" hangingPunct="1">
              <a:buClr>
                <a:schemeClr val="folHlink"/>
              </a:buClr>
              <a:buSzTx/>
              <a:buFontTx/>
              <a:buNone/>
            </a:pPr>
            <a:r>
              <a:rPr lang="it-IT" altLang="en-US" sz="1800" dirty="0">
                <a:solidFill>
                  <a:srgbClr val="00B0F0"/>
                </a:solidFill>
                <a:latin typeface="Bell MT" panose="02020503060305020303" pitchFamily="18" charset="0"/>
                <a:cs typeface="Times New Roman" charset="0"/>
              </a:rPr>
              <a:t>Trends</a:t>
            </a:r>
          </a:p>
          <a:p>
            <a:pPr algn="ctr" eaLnBrk="1" hangingPunct="1">
              <a:buClr>
                <a:schemeClr val="folHlink"/>
              </a:buClr>
              <a:buSzTx/>
              <a:buFontTx/>
              <a:buNone/>
            </a:pPr>
            <a:r>
              <a:rPr lang="it-IT" altLang="en-US" sz="1800" dirty="0">
                <a:solidFill>
                  <a:srgbClr val="00B0F0"/>
                </a:solidFill>
                <a:latin typeface="Bell MT" panose="02020503060305020303" pitchFamily="18" charset="0"/>
                <a:cs typeface="Times New Roman" charset="0"/>
              </a:rPr>
              <a:t>Changes</a:t>
            </a:r>
            <a:endParaRPr lang="en-GB" altLang="en-US" sz="1800" dirty="0">
              <a:solidFill>
                <a:srgbClr val="00B0F0"/>
              </a:solidFill>
              <a:latin typeface="Bell MT" panose="02020503060305020303" pitchFamily="18" charset="0"/>
            </a:endParaRPr>
          </a:p>
        </p:txBody>
      </p:sp>
      <p:sp>
        <p:nvSpPr>
          <p:cNvPr id="13318" name="Rectangle 22"/>
          <p:cNvSpPr>
            <a:spLocks noChangeArrowheads="1"/>
          </p:cNvSpPr>
          <p:nvPr/>
        </p:nvSpPr>
        <p:spPr bwMode="auto">
          <a:xfrm>
            <a:off x="228600" y="0"/>
            <a:ext cx="8763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it-IT" altLang="en-US" sz="4400" b="1" dirty="0" smtClean="0">
                <a:solidFill>
                  <a:schemeClr val="accent4"/>
                </a:solidFill>
                <a:latin typeface="Cambria" panose="02040503050406030204" pitchFamily="18" charset="0"/>
                <a:ea typeface="+mj-ea"/>
                <a:cs typeface="Calibri"/>
              </a:rPr>
              <a:t>THE “VULNERABILITY” CONTEXT</a:t>
            </a:r>
            <a:endParaRPr lang="en-GB" altLang="en-US" sz="4400" b="1" dirty="0">
              <a:solidFill>
                <a:schemeClr val="accent4"/>
              </a:solidFill>
              <a:latin typeface="Cambria" panose="02040503050406030204" pitchFamily="18" charset="0"/>
              <a:ea typeface="+mj-ea"/>
              <a:cs typeface="Calibri"/>
            </a:endParaRPr>
          </a:p>
        </p:txBody>
      </p:sp>
      <p:pic>
        <p:nvPicPr>
          <p:cNvPr id="23"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527035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18452"/>
                                        </p:tgtEl>
                                        <p:attrNameLst>
                                          <p:attrName>style.visibility</p:attrName>
                                        </p:attrNameLst>
                                      </p:cBhvr>
                                      <p:to>
                                        <p:strVal val="visible"/>
                                      </p:to>
                                    </p:set>
                                    <p:anim calcmode="lin" valueType="num">
                                      <p:cBhvr>
                                        <p:cTn id="7" dur="500" fill="hold"/>
                                        <p:tgtEl>
                                          <p:spTgt spid="18452"/>
                                        </p:tgtEl>
                                        <p:attrNameLst>
                                          <p:attrName>ppt_w</p:attrName>
                                        </p:attrNameLst>
                                      </p:cBhvr>
                                      <p:tavLst>
                                        <p:tav tm="0">
                                          <p:val>
                                            <p:strVal val="2/3*#ppt_w"/>
                                          </p:val>
                                        </p:tav>
                                        <p:tav tm="100000">
                                          <p:val>
                                            <p:strVal val="#ppt_w"/>
                                          </p:val>
                                        </p:tav>
                                      </p:tavLst>
                                    </p:anim>
                                    <p:anim calcmode="lin" valueType="num">
                                      <p:cBhvr>
                                        <p:cTn id="8" dur="500" fill="hold"/>
                                        <p:tgtEl>
                                          <p:spTgt spid="18452"/>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453"/>
                                        </p:tgtEl>
                                        <p:attrNameLst>
                                          <p:attrName>style.visibility</p:attrName>
                                        </p:attrNameLst>
                                      </p:cBhvr>
                                      <p:to>
                                        <p:strVal val="visible"/>
                                      </p:to>
                                    </p:set>
                                    <p:animEffect transition="in" filter="dissolve">
                                      <p:cBhvr>
                                        <p:cTn id="13" dur="500"/>
                                        <p:tgtEl>
                                          <p:spTgt spid="1845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450"/>
                                        </p:tgtEl>
                                        <p:attrNameLst>
                                          <p:attrName>style.visibility</p:attrName>
                                        </p:attrNameLst>
                                      </p:cBhvr>
                                      <p:to>
                                        <p:strVal val="visible"/>
                                      </p:to>
                                    </p:set>
                                    <p:animEffect transition="in" filter="wipe(left)">
                                      <p:cBhvr>
                                        <p:cTn id="18" dur="500"/>
                                        <p:tgtEl>
                                          <p:spTgt spid="1845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8451"/>
                                        </p:tgtEl>
                                        <p:attrNameLst>
                                          <p:attrName>style.visibility</p:attrName>
                                        </p:attrNameLst>
                                      </p:cBhvr>
                                      <p:to>
                                        <p:strVal val="visible"/>
                                      </p:to>
                                    </p:set>
                                    <p:animEffect transition="in" filter="wipe(right)">
                                      <p:cBhvr>
                                        <p:cTn id="23" dur="500"/>
                                        <p:tgtEl>
                                          <p:spTgt spid="18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0" grpId="0" animBg="1"/>
      <p:bldP spid="18451" grpId="0" animBg="1"/>
      <p:bldP spid="1845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76200"/>
            <a:ext cx="8839200" cy="685800"/>
          </a:xfrm>
        </p:spPr>
        <p:txBody>
          <a:bodyPr/>
          <a:lstStyle/>
          <a:p>
            <a:pPr eaLnBrk="1" hangingPunct="1"/>
            <a:r>
              <a:rPr lang="it-IT" altLang="en-US" sz="3600" b="1" kern="1200" dirty="0" smtClean="0">
                <a:solidFill>
                  <a:schemeClr val="accent4"/>
                </a:solidFill>
                <a:latin typeface="Cambria" panose="02040503050406030204" pitchFamily="18" charset="0"/>
                <a:cs typeface="Calibri"/>
              </a:rPr>
              <a:t>POLICIES, INSTITUTIONS &amp; PROCESSES</a:t>
            </a:r>
            <a:endParaRPr lang="en-GB" altLang="en-US" sz="3600" b="1" kern="1200" dirty="0">
              <a:solidFill>
                <a:schemeClr val="accent4"/>
              </a:solidFill>
              <a:latin typeface="Cambria" panose="02040503050406030204" pitchFamily="18" charset="0"/>
              <a:cs typeface="Calibri"/>
            </a:endParaRPr>
          </a:p>
        </p:txBody>
      </p:sp>
      <p:sp>
        <p:nvSpPr>
          <p:cNvPr id="16388" name="Rectangle 4"/>
          <p:cNvSpPr>
            <a:spLocks noChangeArrowheads="1"/>
          </p:cNvSpPr>
          <p:nvPr/>
        </p:nvSpPr>
        <p:spPr bwMode="auto">
          <a:xfrm>
            <a:off x="3048000" y="609600"/>
            <a:ext cx="6096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lvl="1" eaLnBrk="1" hangingPunct="1">
              <a:lnSpc>
                <a:spcPct val="90000"/>
              </a:lnSpc>
              <a:buClr>
                <a:srgbClr val="00B0F0"/>
              </a:buClr>
              <a:buSzTx/>
              <a:buFont typeface="Wingdings" panose="05000000000000000000" pitchFamily="2" charset="2"/>
              <a:buChar char="§"/>
            </a:pPr>
            <a:endParaRPr lang="it-IT" altLang="en-US" sz="1800" b="1" dirty="0">
              <a:solidFill>
                <a:srgbClr val="00B0F0"/>
              </a:solidFill>
              <a:latin typeface="Calibri" panose="020F0502020204030204" pitchFamily="34" charset="0"/>
              <a:cs typeface="Times New Roman" charset="0"/>
            </a:endParaRPr>
          </a:p>
        </p:txBody>
      </p:sp>
      <p:graphicFrame>
        <p:nvGraphicFramePr>
          <p:cNvPr id="2" name="Diagram 1"/>
          <p:cNvGraphicFramePr/>
          <p:nvPr>
            <p:extLst>
              <p:ext uri="{D42A27DB-BD31-4B8C-83A1-F6EECF244321}">
                <p14:modId xmlns:p14="http://schemas.microsoft.com/office/powerpoint/2010/main" val="2703466866"/>
              </p:ext>
            </p:extLst>
          </p:nvPr>
        </p:nvGraphicFramePr>
        <p:xfrm>
          <a:off x="762000" y="749300"/>
          <a:ext cx="7543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EPWP letterhead temp-1 (2)"/>
          <p:cNvPicPr>
            <a:picLocks noChangeAspect="1" noChangeArrowheads="1"/>
          </p:cNvPicPr>
          <p:nvPr/>
        </p:nvPicPr>
        <p:blipFill>
          <a:blip r:embed="rId7"/>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21839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graphicEl>
                                              <a:dgm id="{0CA6B793-65CC-471F-98CF-9AD3BF310BAB}"/>
                                            </p:graphicEl>
                                          </p:spTgt>
                                        </p:tgtEl>
                                        <p:attrNameLst>
                                          <p:attrName>style.visibility</p:attrName>
                                        </p:attrNameLst>
                                      </p:cBhvr>
                                      <p:to>
                                        <p:strVal val="visible"/>
                                      </p:to>
                                    </p:set>
                                    <p:anim calcmode="lin" valueType="num">
                                      <p:cBhvr additive="base">
                                        <p:cTn id="7" dur="500" fill="hold"/>
                                        <p:tgtEl>
                                          <p:spTgt spid="2">
                                            <p:graphicEl>
                                              <a:dgm id="{0CA6B793-65CC-471F-98CF-9AD3BF310BA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graphicEl>
                                              <a:dgm id="{0CA6B793-65CC-471F-98CF-9AD3BF310BA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graphicEl>
                                              <a:dgm id="{97A6D94D-CECB-40C3-A27F-12E9D23D906A}"/>
                                            </p:graphicEl>
                                          </p:spTgt>
                                        </p:tgtEl>
                                        <p:attrNameLst>
                                          <p:attrName>style.visibility</p:attrName>
                                        </p:attrNameLst>
                                      </p:cBhvr>
                                      <p:to>
                                        <p:strVal val="visible"/>
                                      </p:to>
                                    </p:set>
                                    <p:anim calcmode="lin" valueType="num">
                                      <p:cBhvr additive="base">
                                        <p:cTn id="13" dur="500" fill="hold"/>
                                        <p:tgtEl>
                                          <p:spTgt spid="2">
                                            <p:graphicEl>
                                              <a:dgm id="{97A6D94D-CECB-40C3-A27F-12E9D23D906A}"/>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graphicEl>
                                              <a:dgm id="{97A6D94D-CECB-40C3-A27F-12E9D23D906A}"/>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graphicEl>
                                              <a:dgm id="{3D5942CD-7B7B-4DBF-A386-863E90A12AF4}"/>
                                            </p:graphicEl>
                                          </p:spTgt>
                                        </p:tgtEl>
                                        <p:attrNameLst>
                                          <p:attrName>style.visibility</p:attrName>
                                        </p:attrNameLst>
                                      </p:cBhvr>
                                      <p:to>
                                        <p:strVal val="visible"/>
                                      </p:to>
                                    </p:set>
                                    <p:anim calcmode="lin" valueType="num">
                                      <p:cBhvr additive="base">
                                        <p:cTn id="19" dur="500" fill="hold"/>
                                        <p:tgtEl>
                                          <p:spTgt spid="2">
                                            <p:graphicEl>
                                              <a:dgm id="{3D5942CD-7B7B-4DBF-A386-863E90A12AF4}"/>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graphicEl>
                                              <a:dgm id="{3D5942CD-7B7B-4DBF-A386-863E90A12AF4}"/>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graphicEl>
                                              <a:dgm id="{F03981CF-BB56-4EA2-92C3-20576891E7FE}"/>
                                            </p:graphicEl>
                                          </p:spTgt>
                                        </p:tgtEl>
                                        <p:attrNameLst>
                                          <p:attrName>style.visibility</p:attrName>
                                        </p:attrNameLst>
                                      </p:cBhvr>
                                      <p:to>
                                        <p:strVal val="visible"/>
                                      </p:to>
                                    </p:set>
                                    <p:anim calcmode="lin" valueType="num">
                                      <p:cBhvr additive="base">
                                        <p:cTn id="25" dur="500" fill="hold"/>
                                        <p:tgtEl>
                                          <p:spTgt spid="2">
                                            <p:graphicEl>
                                              <a:dgm id="{F03981CF-BB56-4EA2-92C3-20576891E7FE}"/>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graphicEl>
                                              <a:dgm id="{F03981CF-BB56-4EA2-92C3-20576891E7F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graphicEl>
                                              <a:dgm id="{EFAAB09B-5C64-4776-8DC2-A180857FE093}"/>
                                            </p:graphicEl>
                                          </p:spTgt>
                                        </p:tgtEl>
                                        <p:attrNameLst>
                                          <p:attrName>style.visibility</p:attrName>
                                        </p:attrNameLst>
                                      </p:cBhvr>
                                      <p:to>
                                        <p:strVal val="visible"/>
                                      </p:to>
                                    </p:set>
                                    <p:anim calcmode="lin" valueType="num">
                                      <p:cBhvr additive="base">
                                        <p:cTn id="31" dur="500" fill="hold"/>
                                        <p:tgtEl>
                                          <p:spTgt spid="2">
                                            <p:graphicEl>
                                              <a:dgm id="{EFAAB09B-5C64-4776-8DC2-A180857FE093}"/>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graphicEl>
                                              <a:dgm id="{EFAAB09B-5C64-4776-8DC2-A180857FE093}"/>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graphicEl>
                                              <a:dgm id="{EFC24580-ED06-471A-8B19-369CCC961263}"/>
                                            </p:graphicEl>
                                          </p:spTgt>
                                        </p:tgtEl>
                                        <p:attrNameLst>
                                          <p:attrName>style.visibility</p:attrName>
                                        </p:attrNameLst>
                                      </p:cBhvr>
                                      <p:to>
                                        <p:strVal val="visible"/>
                                      </p:to>
                                    </p:set>
                                    <p:anim calcmode="lin" valueType="num">
                                      <p:cBhvr additive="base">
                                        <p:cTn id="37" dur="500" fill="hold"/>
                                        <p:tgtEl>
                                          <p:spTgt spid="2">
                                            <p:graphicEl>
                                              <a:dgm id="{EFC24580-ED06-471A-8B19-369CCC961263}"/>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graphicEl>
                                              <a:dgm id="{EFC24580-ED06-471A-8B19-369CCC961263}"/>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Rectangle 21"/>
          <p:cNvSpPr>
            <a:spLocks noChangeArrowheads="1"/>
          </p:cNvSpPr>
          <p:nvPr/>
        </p:nvSpPr>
        <p:spPr bwMode="auto">
          <a:xfrm>
            <a:off x="6553200" y="3429000"/>
            <a:ext cx="1676400" cy="1143000"/>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FontTx/>
              <a:buNone/>
            </a:pPr>
            <a:r>
              <a:rPr lang="it-IT" altLang="en-US" sz="2000" b="1" dirty="0">
                <a:solidFill>
                  <a:srgbClr val="00B0F0"/>
                </a:solidFill>
                <a:latin typeface="Bell MT" panose="02020503060305020303" pitchFamily="18" charset="0"/>
                <a:cs typeface="Times New Roman" charset="0"/>
              </a:rPr>
              <a:t>Policies</a:t>
            </a:r>
          </a:p>
          <a:p>
            <a:pPr algn="ctr" eaLnBrk="1" hangingPunct="1">
              <a:buClr>
                <a:schemeClr val="folHlink"/>
              </a:buClr>
              <a:buSzTx/>
              <a:buFontTx/>
              <a:buNone/>
            </a:pPr>
            <a:r>
              <a:rPr lang="it-IT" altLang="en-US" sz="2000" b="1" dirty="0">
                <a:solidFill>
                  <a:srgbClr val="00B0F0"/>
                </a:solidFill>
                <a:latin typeface="Bell MT" panose="02020503060305020303" pitchFamily="18" charset="0"/>
                <a:cs typeface="Times New Roman" charset="0"/>
              </a:rPr>
              <a:t>Institutions</a:t>
            </a:r>
          </a:p>
          <a:p>
            <a:pPr algn="ctr" eaLnBrk="1" hangingPunct="1">
              <a:buClr>
                <a:schemeClr val="folHlink"/>
              </a:buClr>
              <a:buSzTx/>
              <a:buFontTx/>
              <a:buNone/>
            </a:pPr>
            <a:r>
              <a:rPr lang="it-IT" altLang="en-US" sz="2000" b="1" dirty="0">
                <a:solidFill>
                  <a:srgbClr val="00B0F0"/>
                </a:solidFill>
                <a:latin typeface="Bell MT" panose="02020503060305020303" pitchFamily="18" charset="0"/>
                <a:cs typeface="Times New Roman" charset="0"/>
              </a:rPr>
              <a:t>Processes</a:t>
            </a:r>
            <a:endParaRPr lang="en-GB" altLang="en-US" sz="2000" dirty="0">
              <a:solidFill>
                <a:srgbClr val="00B0F0"/>
              </a:solidFill>
              <a:latin typeface="Bell MT" panose="02020503060305020303" pitchFamily="18" charset="0"/>
            </a:endParaRPr>
          </a:p>
        </p:txBody>
      </p:sp>
      <p:grpSp>
        <p:nvGrpSpPr>
          <p:cNvPr id="17441" name="Group 33"/>
          <p:cNvGrpSpPr>
            <a:grpSpLocks/>
          </p:cNvGrpSpPr>
          <p:nvPr/>
        </p:nvGrpSpPr>
        <p:grpSpPr bwMode="auto">
          <a:xfrm>
            <a:off x="457200" y="2133600"/>
            <a:ext cx="5334000" cy="3611563"/>
            <a:chOff x="288" y="1344"/>
            <a:chExt cx="3360" cy="2275"/>
          </a:xfrm>
        </p:grpSpPr>
        <p:grpSp>
          <p:nvGrpSpPr>
            <p:cNvPr id="15374" name="Group 20"/>
            <p:cNvGrpSpPr>
              <a:grpSpLocks/>
            </p:cNvGrpSpPr>
            <p:nvPr/>
          </p:nvGrpSpPr>
          <p:grpSpPr bwMode="auto">
            <a:xfrm>
              <a:off x="1584" y="1584"/>
              <a:ext cx="2064" cy="1609"/>
              <a:chOff x="288" y="1680"/>
              <a:chExt cx="2208" cy="1765"/>
            </a:xfrm>
          </p:grpSpPr>
          <p:sp>
            <p:nvSpPr>
              <p:cNvPr id="15379" name="Rectangle 2"/>
              <p:cNvSpPr>
                <a:spLocks noChangeArrowheads="1"/>
              </p:cNvSpPr>
              <p:nvPr/>
            </p:nvSpPr>
            <p:spPr bwMode="auto">
              <a:xfrm>
                <a:off x="1920" y="3168"/>
                <a:ext cx="288" cy="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en-GB" altLang="en-US" sz="2000" dirty="0">
                    <a:solidFill>
                      <a:srgbClr val="00B0F0"/>
                    </a:solidFill>
                    <a:latin typeface="Bell MT" panose="02020503060305020303" pitchFamily="18" charset="0"/>
                  </a:rPr>
                  <a:t>F</a:t>
                </a:r>
              </a:p>
            </p:txBody>
          </p:sp>
          <p:sp>
            <p:nvSpPr>
              <p:cNvPr id="15380" name="Rectangle 3"/>
              <p:cNvSpPr>
                <a:spLocks noChangeArrowheads="1"/>
              </p:cNvSpPr>
              <p:nvPr/>
            </p:nvSpPr>
            <p:spPr bwMode="auto">
              <a:xfrm>
                <a:off x="576" y="3168"/>
                <a:ext cx="384" cy="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a:solidFill>
                      <a:srgbClr val="00B0F0"/>
                    </a:solidFill>
                    <a:latin typeface="Bell MT" panose="02020503060305020303" pitchFamily="18" charset="0"/>
                  </a:rPr>
                  <a:t>P</a:t>
                </a:r>
                <a:endParaRPr lang="en-GB" altLang="en-US" sz="2000" dirty="0">
                  <a:solidFill>
                    <a:srgbClr val="00B0F0"/>
                  </a:solidFill>
                  <a:latin typeface="Bell MT" panose="02020503060305020303" pitchFamily="18" charset="0"/>
                </a:endParaRPr>
              </a:p>
            </p:txBody>
          </p:sp>
          <p:sp>
            <p:nvSpPr>
              <p:cNvPr id="15381" name="Rectangle 4"/>
              <p:cNvSpPr>
                <a:spLocks noChangeArrowheads="1"/>
              </p:cNvSpPr>
              <p:nvPr/>
            </p:nvSpPr>
            <p:spPr bwMode="auto">
              <a:xfrm>
                <a:off x="1201" y="1680"/>
                <a:ext cx="431"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lnSpc>
                    <a:spcPct val="75000"/>
                  </a:lnSpc>
                  <a:spcBef>
                    <a:spcPct val="50000"/>
                  </a:spcBef>
                </a:pPr>
                <a:r>
                  <a:rPr lang="it-IT" altLang="en-US" sz="2000" dirty="0">
                    <a:solidFill>
                      <a:srgbClr val="00B0F0"/>
                    </a:solidFill>
                    <a:latin typeface="Bell MT" panose="02020503060305020303" pitchFamily="18" charset="0"/>
                  </a:rPr>
                  <a:t>H</a:t>
                </a:r>
                <a:endParaRPr lang="en-GB" altLang="en-US" sz="2000" dirty="0">
                  <a:solidFill>
                    <a:srgbClr val="00B0F0"/>
                  </a:solidFill>
                  <a:latin typeface="Bell MT" panose="02020503060305020303" pitchFamily="18" charset="0"/>
                </a:endParaRPr>
              </a:p>
            </p:txBody>
          </p:sp>
          <p:sp>
            <p:nvSpPr>
              <p:cNvPr id="15382" name="AutoShape 5"/>
              <p:cNvSpPr>
                <a:spLocks noChangeArrowheads="1"/>
              </p:cNvSpPr>
              <p:nvPr/>
            </p:nvSpPr>
            <p:spPr bwMode="auto">
              <a:xfrm>
                <a:off x="672" y="1968"/>
                <a:ext cx="1488" cy="1248"/>
              </a:xfrm>
              <a:prstGeom prst="pentagon">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5383" name="Line 6"/>
              <p:cNvSpPr>
                <a:spLocks noChangeShapeType="1"/>
              </p:cNvSpPr>
              <p:nvPr/>
            </p:nvSpPr>
            <p:spPr bwMode="auto">
              <a:xfrm>
                <a:off x="672" y="2450"/>
                <a:ext cx="720" cy="19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5384" name="Line 7"/>
              <p:cNvSpPr>
                <a:spLocks noChangeShapeType="1"/>
              </p:cNvSpPr>
              <p:nvPr/>
            </p:nvSpPr>
            <p:spPr bwMode="auto">
              <a:xfrm>
                <a:off x="1416" y="1968"/>
                <a:ext cx="0" cy="672"/>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5385" name="Line 8"/>
              <p:cNvSpPr>
                <a:spLocks noChangeShapeType="1"/>
              </p:cNvSpPr>
              <p:nvPr/>
            </p:nvSpPr>
            <p:spPr bwMode="auto">
              <a:xfrm flipV="1">
                <a:off x="956" y="2640"/>
                <a:ext cx="436" cy="57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5386" name="Rectangle 9"/>
              <p:cNvSpPr>
                <a:spLocks noChangeArrowheads="1"/>
              </p:cNvSpPr>
              <p:nvPr/>
            </p:nvSpPr>
            <p:spPr bwMode="auto">
              <a:xfrm>
                <a:off x="2160" y="2256"/>
                <a:ext cx="336" cy="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it-IT" altLang="en-US" sz="2000" dirty="0" smtClean="0">
                    <a:solidFill>
                      <a:srgbClr val="00B0F0"/>
                    </a:solidFill>
                    <a:latin typeface="Bell MT" panose="02020503060305020303" pitchFamily="18" charset="0"/>
                  </a:rPr>
                  <a:t>S</a:t>
                </a:r>
                <a:endParaRPr lang="en-GB" altLang="en-US" sz="2000" dirty="0">
                  <a:solidFill>
                    <a:srgbClr val="00B0F0"/>
                  </a:solidFill>
                  <a:latin typeface="Bell MT" panose="02020503060305020303" pitchFamily="18" charset="0"/>
                </a:endParaRPr>
              </a:p>
            </p:txBody>
          </p:sp>
          <p:sp>
            <p:nvSpPr>
              <p:cNvPr id="15387" name="Line 10"/>
              <p:cNvSpPr>
                <a:spLocks noChangeShapeType="1"/>
              </p:cNvSpPr>
              <p:nvPr/>
            </p:nvSpPr>
            <p:spPr bwMode="auto">
              <a:xfrm flipH="1" flipV="1">
                <a:off x="1440" y="2640"/>
                <a:ext cx="436" cy="57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5388" name="Line 11"/>
              <p:cNvSpPr>
                <a:spLocks noChangeShapeType="1"/>
              </p:cNvSpPr>
              <p:nvPr/>
            </p:nvSpPr>
            <p:spPr bwMode="auto">
              <a:xfrm flipH="1">
                <a:off x="1440" y="2448"/>
                <a:ext cx="720" cy="19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5389" name="Rectangle 18"/>
              <p:cNvSpPr>
                <a:spLocks noChangeArrowheads="1"/>
              </p:cNvSpPr>
              <p:nvPr/>
            </p:nvSpPr>
            <p:spPr bwMode="auto">
              <a:xfrm>
                <a:off x="288" y="2304"/>
                <a:ext cx="384" cy="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smtClean="0">
                    <a:solidFill>
                      <a:srgbClr val="00B0F0"/>
                    </a:solidFill>
                    <a:latin typeface="Bell MT" panose="02020503060305020303" pitchFamily="18" charset="0"/>
                  </a:rPr>
                  <a:t>N</a:t>
                </a:r>
                <a:endParaRPr lang="en-GB" altLang="en-US" sz="2000" dirty="0">
                  <a:solidFill>
                    <a:srgbClr val="00B0F0"/>
                  </a:solidFill>
                  <a:latin typeface="Bell MT" panose="02020503060305020303" pitchFamily="18" charset="0"/>
                </a:endParaRPr>
              </a:p>
            </p:txBody>
          </p:sp>
          <p:sp>
            <p:nvSpPr>
              <p:cNvPr id="15390" name="Text Box 19"/>
              <p:cNvSpPr txBox="1">
                <a:spLocks noChangeArrowheads="1"/>
              </p:cNvSpPr>
              <p:nvPr/>
            </p:nvSpPr>
            <p:spPr bwMode="auto">
              <a:xfrm>
                <a:off x="1008" y="2496"/>
                <a:ext cx="863" cy="2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it-IT" altLang="en-US" sz="2000" b="1" dirty="0">
                    <a:solidFill>
                      <a:srgbClr val="00B0F0"/>
                    </a:solidFill>
                    <a:latin typeface="Bell MT" panose="02020503060305020303" pitchFamily="18" charset="0"/>
                  </a:rPr>
                  <a:t>The Poor</a:t>
                </a:r>
                <a:endParaRPr lang="en-GB" altLang="en-US" sz="2000" b="1" dirty="0">
                  <a:solidFill>
                    <a:srgbClr val="00B0F0"/>
                  </a:solidFill>
                  <a:latin typeface="Bell MT" panose="02020503060305020303" pitchFamily="18" charset="0"/>
                </a:endParaRPr>
              </a:p>
            </p:txBody>
          </p:sp>
        </p:grpSp>
        <p:sp>
          <p:nvSpPr>
            <p:cNvPr id="15375" name="Rectangle 25"/>
            <p:cNvSpPr>
              <a:spLocks noChangeArrowheads="1"/>
            </p:cNvSpPr>
            <p:nvPr/>
          </p:nvSpPr>
          <p:spPr bwMode="auto">
            <a:xfrm>
              <a:off x="288" y="1824"/>
              <a:ext cx="1344" cy="1344"/>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None/>
              </a:pPr>
              <a:r>
                <a:rPr lang="it-IT" altLang="en-US" sz="1800" b="1" dirty="0" smtClean="0">
                  <a:solidFill>
                    <a:srgbClr val="00B0F0"/>
                  </a:solidFill>
                  <a:latin typeface="Bell MT" panose="02020503060305020303" pitchFamily="18" charset="0"/>
                  <a:cs typeface="Times New Roman" charset="0"/>
                </a:rPr>
                <a:t>VULNERABILITY</a:t>
              </a:r>
            </a:p>
            <a:p>
              <a:pPr algn="ctr" eaLnBrk="1" hangingPunct="1">
                <a:buClr>
                  <a:schemeClr val="folHlink"/>
                </a:buClr>
                <a:buSzTx/>
                <a:buNone/>
              </a:pPr>
              <a:r>
                <a:rPr lang="it-IT" altLang="en-US" sz="1800" b="1" dirty="0" smtClean="0">
                  <a:solidFill>
                    <a:srgbClr val="00B0F0"/>
                  </a:solidFill>
                  <a:latin typeface="Bell MT" panose="02020503060305020303" pitchFamily="18" charset="0"/>
                  <a:cs typeface="Times New Roman" charset="0"/>
                </a:rPr>
                <a:t>CONTEXT</a:t>
              </a:r>
            </a:p>
            <a:p>
              <a:pPr algn="ctr" eaLnBrk="1" hangingPunct="1">
                <a:buClr>
                  <a:schemeClr val="folHlink"/>
                </a:buClr>
                <a:buSzTx/>
                <a:buNone/>
              </a:pPr>
              <a:r>
                <a:rPr lang="it-IT" altLang="en-US" sz="1800" b="1" dirty="0" smtClean="0">
                  <a:solidFill>
                    <a:srgbClr val="00B0F0"/>
                  </a:solidFill>
                  <a:latin typeface="Bell MT" panose="02020503060305020303" pitchFamily="18" charset="0"/>
                  <a:cs typeface="Times New Roman" charset="0"/>
                </a:rPr>
                <a:t>Shocks</a:t>
              </a:r>
              <a:endParaRPr lang="it-IT" altLang="en-US" sz="1800" b="1" dirty="0">
                <a:solidFill>
                  <a:srgbClr val="00B0F0"/>
                </a:solidFill>
                <a:latin typeface="Bell MT" panose="02020503060305020303" pitchFamily="18" charset="0"/>
                <a:cs typeface="Times New Roman" charset="0"/>
              </a:endParaRPr>
            </a:p>
            <a:p>
              <a:pPr algn="ctr" eaLnBrk="1" hangingPunct="1">
                <a:buClr>
                  <a:schemeClr val="folHlink"/>
                </a:buClr>
                <a:buSzTx/>
                <a:buNone/>
              </a:pPr>
              <a:r>
                <a:rPr lang="it-IT" altLang="en-US" sz="1800" b="1" dirty="0">
                  <a:solidFill>
                    <a:srgbClr val="00B0F0"/>
                  </a:solidFill>
                  <a:latin typeface="Bell MT" panose="02020503060305020303" pitchFamily="18" charset="0"/>
                  <a:cs typeface="Times New Roman" charset="0"/>
                </a:rPr>
                <a:t>Seasonality</a:t>
              </a:r>
            </a:p>
            <a:p>
              <a:pPr algn="ctr" eaLnBrk="1" hangingPunct="1">
                <a:buClr>
                  <a:schemeClr val="folHlink"/>
                </a:buClr>
                <a:buSzTx/>
                <a:buNone/>
              </a:pPr>
              <a:r>
                <a:rPr lang="it-IT" altLang="en-US" sz="1800" b="1" dirty="0">
                  <a:solidFill>
                    <a:srgbClr val="00B0F0"/>
                  </a:solidFill>
                  <a:latin typeface="Bell MT" panose="02020503060305020303" pitchFamily="18" charset="0"/>
                  <a:cs typeface="Times New Roman" charset="0"/>
                </a:rPr>
                <a:t>Trends</a:t>
              </a:r>
            </a:p>
            <a:p>
              <a:pPr algn="ctr" eaLnBrk="1" hangingPunct="1">
                <a:buClr>
                  <a:schemeClr val="folHlink"/>
                </a:buClr>
                <a:buSzTx/>
                <a:buNone/>
              </a:pPr>
              <a:r>
                <a:rPr lang="it-IT" altLang="en-US" sz="1800" b="1" dirty="0">
                  <a:solidFill>
                    <a:srgbClr val="00B0F0"/>
                  </a:solidFill>
                  <a:latin typeface="Bell MT" panose="02020503060305020303" pitchFamily="18" charset="0"/>
                  <a:cs typeface="Times New Roman" charset="0"/>
                </a:rPr>
                <a:t>Changes</a:t>
              </a:r>
              <a:endParaRPr lang="en-GB" altLang="en-US" sz="1800" b="1" dirty="0">
                <a:solidFill>
                  <a:srgbClr val="00B0F0"/>
                </a:solidFill>
                <a:latin typeface="Bell MT" panose="02020503060305020303" pitchFamily="18" charset="0"/>
                <a:cs typeface="Times New Roman" charset="0"/>
              </a:endParaRPr>
            </a:p>
          </p:txBody>
        </p:sp>
        <p:grpSp>
          <p:nvGrpSpPr>
            <p:cNvPr id="15376" name="Group 28"/>
            <p:cNvGrpSpPr>
              <a:grpSpLocks/>
            </p:cNvGrpSpPr>
            <p:nvPr/>
          </p:nvGrpSpPr>
          <p:grpSpPr bwMode="auto">
            <a:xfrm>
              <a:off x="1200" y="1344"/>
              <a:ext cx="1326" cy="2275"/>
              <a:chOff x="888" y="1344"/>
              <a:chExt cx="1326" cy="2275"/>
            </a:xfrm>
          </p:grpSpPr>
          <p:sp>
            <p:nvSpPr>
              <p:cNvPr id="15377" name="AutoShape 26"/>
              <p:cNvSpPr>
                <a:spLocks noChangeArrowheads="1"/>
              </p:cNvSpPr>
              <p:nvPr/>
            </p:nvSpPr>
            <p:spPr bwMode="auto">
              <a:xfrm>
                <a:off x="888" y="1344"/>
                <a:ext cx="1326" cy="355"/>
              </a:xfrm>
              <a:prstGeom prst="curvedDownArrow">
                <a:avLst>
                  <a:gd name="adj1" fmla="val 49371"/>
                  <a:gd name="adj2" fmla="val 124075"/>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solidFill>
                    <a:srgbClr val="00B050"/>
                  </a:solidFill>
                </a:endParaRPr>
              </a:p>
            </p:txBody>
          </p:sp>
          <p:sp>
            <p:nvSpPr>
              <p:cNvPr id="15378" name="AutoShape 27"/>
              <p:cNvSpPr>
                <a:spLocks noChangeArrowheads="1"/>
              </p:cNvSpPr>
              <p:nvPr/>
            </p:nvSpPr>
            <p:spPr bwMode="auto">
              <a:xfrm flipV="1">
                <a:off x="888" y="3264"/>
                <a:ext cx="1326" cy="355"/>
              </a:xfrm>
              <a:prstGeom prst="curvedDownArrow">
                <a:avLst>
                  <a:gd name="adj1" fmla="val 49371"/>
                  <a:gd name="adj2" fmla="val 124075"/>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grpSp>
      <p:grpSp>
        <p:nvGrpSpPr>
          <p:cNvPr id="17438" name="Group 30"/>
          <p:cNvGrpSpPr>
            <a:grpSpLocks/>
          </p:cNvGrpSpPr>
          <p:nvPr/>
        </p:nvGrpSpPr>
        <p:grpSpPr bwMode="auto">
          <a:xfrm>
            <a:off x="5257800" y="3505200"/>
            <a:ext cx="1330325" cy="1028700"/>
            <a:chOff x="3312" y="2208"/>
            <a:chExt cx="838" cy="648"/>
          </a:xfrm>
        </p:grpSpPr>
        <p:grpSp>
          <p:nvGrpSpPr>
            <p:cNvPr id="15370" name="Group 24"/>
            <p:cNvGrpSpPr>
              <a:grpSpLocks/>
            </p:cNvGrpSpPr>
            <p:nvPr/>
          </p:nvGrpSpPr>
          <p:grpSpPr bwMode="auto">
            <a:xfrm>
              <a:off x="3551" y="2208"/>
              <a:ext cx="360" cy="648"/>
              <a:chOff x="3648" y="2040"/>
              <a:chExt cx="360" cy="648"/>
            </a:xfrm>
          </p:grpSpPr>
          <p:sp>
            <p:nvSpPr>
              <p:cNvPr id="15372" name="AutoShape 22"/>
              <p:cNvSpPr>
                <a:spLocks noChangeArrowheads="1"/>
              </p:cNvSpPr>
              <p:nvPr/>
            </p:nvSpPr>
            <p:spPr bwMode="auto">
              <a:xfrm>
                <a:off x="3648" y="2040"/>
                <a:ext cx="360" cy="144"/>
              </a:xfrm>
              <a:prstGeom prst="rightArrow">
                <a:avLst>
                  <a:gd name="adj1" fmla="val 50000"/>
                  <a:gd name="adj2" fmla="val 62500"/>
                </a:avLst>
              </a:prstGeom>
              <a:solidFill>
                <a:srgbClr val="00B0F0"/>
              </a:solidFill>
              <a:ln w="9525">
                <a:solidFill>
                  <a:srgbClr val="00008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solidFill>
                    <a:srgbClr val="00B0F0"/>
                  </a:solidFill>
                </a:endParaRPr>
              </a:p>
            </p:txBody>
          </p:sp>
          <p:sp>
            <p:nvSpPr>
              <p:cNvPr id="15373" name="AutoShape 23"/>
              <p:cNvSpPr>
                <a:spLocks noChangeArrowheads="1"/>
              </p:cNvSpPr>
              <p:nvPr/>
            </p:nvSpPr>
            <p:spPr bwMode="auto">
              <a:xfrm flipH="1">
                <a:off x="3648" y="2544"/>
                <a:ext cx="360" cy="144"/>
              </a:xfrm>
              <a:prstGeom prst="rightArrow">
                <a:avLst>
                  <a:gd name="adj1" fmla="val 50000"/>
                  <a:gd name="adj2" fmla="val 62500"/>
                </a:avLst>
              </a:prstGeom>
              <a:solidFill>
                <a:srgbClr val="00B0F0"/>
              </a:solidFill>
              <a:ln w="9525">
                <a:solidFill>
                  <a:srgbClr val="00008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solidFill>
                    <a:srgbClr val="00B0F0"/>
                  </a:solidFill>
                </a:endParaRPr>
              </a:p>
            </p:txBody>
          </p:sp>
        </p:grpSp>
        <p:sp>
          <p:nvSpPr>
            <p:cNvPr id="15371" name="Text Box 29"/>
            <p:cNvSpPr txBox="1">
              <a:spLocks noChangeArrowheads="1"/>
            </p:cNvSpPr>
            <p:nvPr/>
          </p:nvSpPr>
          <p:spPr bwMode="auto">
            <a:xfrm>
              <a:off x="3312" y="2400"/>
              <a:ext cx="83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it-IT" altLang="en-US" sz="1800" b="1" dirty="0" smtClean="0">
                  <a:solidFill>
                    <a:srgbClr val="00B0F0"/>
                  </a:solidFill>
                  <a:latin typeface="Bell MT" panose="02020503060305020303" pitchFamily="18" charset="0"/>
                </a:rPr>
                <a:t>Influence</a:t>
              </a:r>
              <a:endParaRPr lang="it-IT" altLang="en-US" sz="1800" b="1" dirty="0">
                <a:solidFill>
                  <a:srgbClr val="00B0F0"/>
                </a:solidFill>
                <a:latin typeface="Bell MT" panose="02020503060305020303" pitchFamily="18" charset="0"/>
              </a:endParaRPr>
            </a:p>
          </p:txBody>
        </p:sp>
      </p:grpSp>
      <p:sp>
        <p:nvSpPr>
          <p:cNvPr id="17439" name="Freeform 31"/>
          <p:cNvSpPr>
            <a:spLocks/>
          </p:cNvSpPr>
          <p:nvPr/>
        </p:nvSpPr>
        <p:spPr bwMode="auto">
          <a:xfrm>
            <a:off x="1295400" y="1676400"/>
            <a:ext cx="6061075" cy="1574800"/>
          </a:xfrm>
          <a:custGeom>
            <a:avLst/>
            <a:gdLst>
              <a:gd name="T0" fmla="*/ 6061075 w 4010"/>
              <a:gd name="T1" fmla="*/ 1574800 h 992"/>
              <a:gd name="T2" fmla="*/ 6059564 w 4010"/>
              <a:gd name="T3" fmla="*/ 0 h 992"/>
              <a:gd name="T4" fmla="*/ 0 w 4010"/>
              <a:gd name="T5" fmla="*/ 0 h 992"/>
              <a:gd name="T6" fmla="*/ 0 w 4010"/>
              <a:gd name="T7" fmla="*/ 1143000 h 9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10" h="992">
                <a:moveTo>
                  <a:pt x="4010" y="992"/>
                </a:moveTo>
                <a:lnTo>
                  <a:pt x="4009" y="0"/>
                </a:lnTo>
                <a:lnTo>
                  <a:pt x="0" y="0"/>
                </a:lnTo>
                <a:lnTo>
                  <a:pt x="0" y="720"/>
                </a:lnTo>
              </a:path>
            </a:pathLst>
          </a:custGeom>
          <a:noFill/>
          <a:ln w="38100" cmpd="sng">
            <a:solidFill>
              <a:schemeClr val="hlink"/>
            </a:solidFill>
            <a:round/>
            <a:headEnd type="none" w="med" len="med"/>
            <a:tailEnd type="stealth" w="med" len="me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15366" name="Rectangle 32"/>
          <p:cNvSpPr>
            <a:spLocks noChangeArrowheads="1"/>
          </p:cNvSpPr>
          <p:nvPr/>
        </p:nvSpPr>
        <p:spPr bwMode="auto">
          <a:xfrm>
            <a:off x="152400" y="228600"/>
            <a:ext cx="883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hangingPunct="1"/>
            <a:r>
              <a:rPr lang="it-IT" altLang="en-US" sz="3600" b="1" dirty="0" smtClean="0">
                <a:solidFill>
                  <a:schemeClr val="accent4"/>
                </a:solidFill>
                <a:latin typeface="Cambria" panose="02040503050406030204" pitchFamily="18" charset="0"/>
                <a:ea typeface="+mj-ea"/>
                <a:cs typeface="Calibri"/>
              </a:rPr>
              <a:t>POLICIES, INSTITUTIONS &amp; PROCESSES</a:t>
            </a:r>
            <a:endParaRPr lang="en-GB" altLang="en-US" sz="3600" b="1" dirty="0">
              <a:solidFill>
                <a:schemeClr val="accent4"/>
              </a:solidFill>
              <a:latin typeface="Cambria" panose="02040503050406030204" pitchFamily="18" charset="0"/>
              <a:ea typeface="+mj-ea"/>
              <a:cs typeface="Calibri"/>
            </a:endParaRPr>
          </a:p>
        </p:txBody>
      </p:sp>
      <p:pic>
        <p:nvPicPr>
          <p:cNvPr id="29"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1445372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17441"/>
                                        </p:tgtEl>
                                        <p:attrNameLst>
                                          <p:attrName>style.visibility</p:attrName>
                                        </p:attrNameLst>
                                      </p:cBhvr>
                                      <p:to>
                                        <p:strVal val="visible"/>
                                      </p:to>
                                    </p:set>
                                    <p:anim calcmode="lin" valueType="num">
                                      <p:cBhvr>
                                        <p:cTn id="7" dur="500" fill="hold"/>
                                        <p:tgtEl>
                                          <p:spTgt spid="17441"/>
                                        </p:tgtEl>
                                        <p:attrNameLst>
                                          <p:attrName>ppt_w</p:attrName>
                                        </p:attrNameLst>
                                      </p:cBhvr>
                                      <p:tavLst>
                                        <p:tav tm="0">
                                          <p:val>
                                            <p:strVal val="2/3*#ppt_w"/>
                                          </p:val>
                                        </p:tav>
                                        <p:tav tm="100000">
                                          <p:val>
                                            <p:strVal val="#ppt_w"/>
                                          </p:val>
                                        </p:tav>
                                      </p:tavLst>
                                    </p:anim>
                                    <p:anim calcmode="lin" valueType="num">
                                      <p:cBhvr>
                                        <p:cTn id="8" dur="500" fill="hold"/>
                                        <p:tgtEl>
                                          <p:spTgt spid="17441"/>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429"/>
                                        </p:tgtEl>
                                        <p:attrNameLst>
                                          <p:attrName>style.visibility</p:attrName>
                                        </p:attrNameLst>
                                      </p:cBhvr>
                                      <p:to>
                                        <p:strVal val="visible"/>
                                      </p:to>
                                    </p:set>
                                    <p:animEffect transition="in" filter="dissolve">
                                      <p:cBhvr>
                                        <p:cTn id="13" dur="500"/>
                                        <p:tgtEl>
                                          <p:spTgt spid="1742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nodeType="clickEffect">
                                  <p:stCondLst>
                                    <p:cond delay="0"/>
                                  </p:stCondLst>
                                  <p:childTnLst>
                                    <p:set>
                                      <p:cBhvr>
                                        <p:cTn id="17" dur="1" fill="hold">
                                          <p:stCondLst>
                                            <p:cond delay="0"/>
                                          </p:stCondLst>
                                        </p:cTn>
                                        <p:tgtEl>
                                          <p:spTgt spid="17438"/>
                                        </p:tgtEl>
                                        <p:attrNameLst>
                                          <p:attrName>style.visibility</p:attrName>
                                        </p:attrNameLst>
                                      </p:cBhvr>
                                      <p:to>
                                        <p:strVal val="visible"/>
                                      </p:to>
                                    </p:set>
                                    <p:animEffect transition="in" filter="wipe(right)">
                                      <p:cBhvr>
                                        <p:cTn id="18" dur="500"/>
                                        <p:tgtEl>
                                          <p:spTgt spid="1743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7439"/>
                                        </p:tgtEl>
                                        <p:attrNameLst>
                                          <p:attrName>style.visibility</p:attrName>
                                        </p:attrNameLst>
                                      </p:cBhvr>
                                      <p:to>
                                        <p:strVal val="visible"/>
                                      </p:to>
                                    </p:set>
                                    <p:animEffect transition="in" filter="wipe(right)">
                                      <p:cBhvr>
                                        <p:cTn id="23" dur="500"/>
                                        <p:tgtEl>
                                          <p:spTgt spid="17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nimBg="1" autoUpdateAnimBg="0"/>
      <p:bldP spid="17439"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04800"/>
            <a:ext cx="7772400" cy="914400"/>
          </a:xfrm>
        </p:spPr>
        <p:txBody>
          <a:bodyPr/>
          <a:lstStyle/>
          <a:p>
            <a:pPr eaLnBrk="1" hangingPunct="1"/>
            <a:r>
              <a:rPr lang="it-IT" altLang="en-US" b="1" kern="1200" dirty="0" smtClean="0">
                <a:solidFill>
                  <a:schemeClr val="accent4"/>
                </a:solidFill>
                <a:latin typeface="Cambria" panose="02040503050406030204" pitchFamily="18" charset="0"/>
                <a:cs typeface="Calibri"/>
              </a:rPr>
              <a:t>LIVELIHOOD STRATEGIES</a:t>
            </a:r>
            <a:endParaRPr lang="en-GB" altLang="en-US" b="1" kern="1200" dirty="0">
              <a:solidFill>
                <a:schemeClr val="accent4"/>
              </a:solidFill>
              <a:latin typeface="Cambria" panose="02040503050406030204" pitchFamily="18" charset="0"/>
              <a:cs typeface="Calibri"/>
            </a:endParaRPr>
          </a:p>
        </p:txBody>
      </p:sp>
      <p:sp>
        <p:nvSpPr>
          <p:cNvPr id="19459" name="Rectangle 3"/>
          <p:cNvSpPr>
            <a:spLocks noGrp="1" noChangeArrowheads="1"/>
          </p:cNvSpPr>
          <p:nvPr>
            <p:ph type="body" idx="1"/>
          </p:nvPr>
        </p:nvSpPr>
        <p:spPr>
          <a:xfrm>
            <a:off x="609600" y="1219200"/>
            <a:ext cx="8153400" cy="4724400"/>
          </a:xfrm>
        </p:spPr>
        <p:txBody>
          <a:bodyPr/>
          <a:lstStyle/>
          <a:p>
            <a:pPr eaLnBrk="1" hangingPunct="1">
              <a:lnSpc>
                <a:spcPct val="90000"/>
              </a:lnSpc>
              <a:buClr>
                <a:schemeClr val="folHlink"/>
              </a:buClr>
              <a:buFontTx/>
              <a:buNone/>
            </a:pPr>
            <a:r>
              <a:rPr lang="en-GB" altLang="en-US" sz="2800" i="1" dirty="0" smtClean="0">
                <a:latin typeface="Calibri" panose="020F0502020204030204" pitchFamily="34" charset="0"/>
              </a:rPr>
              <a:t>Are a combination of factors</a:t>
            </a:r>
          </a:p>
        </p:txBody>
      </p:sp>
      <p:graphicFrame>
        <p:nvGraphicFramePr>
          <p:cNvPr id="2" name="Diagram 1"/>
          <p:cNvGraphicFramePr/>
          <p:nvPr>
            <p:extLst>
              <p:ext uri="{D42A27DB-BD31-4B8C-83A1-F6EECF244321}">
                <p14:modId xmlns:p14="http://schemas.microsoft.com/office/powerpoint/2010/main" val="1078047053"/>
              </p:ext>
            </p:extLst>
          </p:nvPr>
        </p:nvGraphicFramePr>
        <p:xfrm>
          <a:off x="609600"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Horizontal Scroll 2"/>
          <p:cNvSpPr/>
          <p:nvPr/>
        </p:nvSpPr>
        <p:spPr bwMode="auto">
          <a:xfrm>
            <a:off x="6781800" y="1676400"/>
            <a:ext cx="1981200" cy="1600200"/>
          </a:xfrm>
          <a:prstGeom prst="horizontalScroll">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nSpc>
                <a:spcPct val="90000"/>
              </a:lnSpc>
              <a:buClr>
                <a:schemeClr val="folHlink"/>
              </a:buClr>
            </a:pPr>
            <a:r>
              <a:rPr lang="it-IT" altLang="en-US" dirty="0">
                <a:latin typeface="Calibri" panose="020F0502020204030204" pitchFamily="34" charset="0"/>
                <a:cs typeface="Times New Roman" charset="0"/>
              </a:rPr>
              <a:t>Sustainable or Unsustainable Livelihoods Outcomes</a:t>
            </a:r>
            <a:endParaRPr lang="en-GB" altLang="en-US" dirty="0">
              <a:latin typeface="Calibri" panose="020F0502020204030204" pitchFamily="34" charset="0"/>
              <a:cs typeface="Times New Roman" charset="0"/>
            </a:endParaRPr>
          </a:p>
        </p:txBody>
      </p:sp>
      <p:pic>
        <p:nvPicPr>
          <p:cNvPr id="7" name="Picture 4" descr="ILO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EPWP letterhead temp-1 (2)"/>
          <p:cNvPicPr>
            <a:picLocks noChangeAspect="1" noChangeArrowheads="1"/>
          </p:cNvPicPr>
          <p:nvPr/>
        </p:nvPicPr>
        <p:blipFill>
          <a:blip r:embed="rId8"/>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2633638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graphicEl>
                                              <a:dgm id="{DEA23594-1C5E-47D5-88D2-2B19E5C0834E}"/>
                                            </p:graphic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graphicEl>
                                              <a:dgm id="{B41FE499-814D-4E6D-9CFE-7DE00723F7E8}"/>
                                            </p:graphic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
                                            <p:graphicEl>
                                              <a:dgm id="{81A36ABD-0CBC-4144-B7E1-352DB88E8E67}"/>
                                            </p:graphic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graphicEl>
                                              <a:dgm id="{E1114AF5-1668-4950-825F-C04934815B6A}"/>
                                            </p:graphic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
                                            <p:graphicEl>
                                              <a:dgm id="{4627D2E3-C187-4A3D-BFB8-74F532BE4C6B}"/>
                                            </p:graphic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graphicEl>
                                              <a:dgm id="{046D90D1-F1E5-4925-87B7-34D17FF842D7}"/>
                                            </p:graphic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
                                            <p:graphicEl>
                                              <a:dgm id="{12F05E93-87AA-4904-9192-1D2FDE70893B}"/>
                                            </p:graphic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Graphic spid="2" grpId="0">
        <p:bldSub>
          <a:bldDgm bld="one"/>
        </p:bldSub>
      </p:bldGraphic>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304800"/>
            <a:ext cx="7772400" cy="1143000"/>
          </a:xfrm>
        </p:spPr>
        <p:txBody>
          <a:bodyPr/>
          <a:lstStyle/>
          <a:p>
            <a:pPr eaLnBrk="1" hangingPunct="1"/>
            <a:r>
              <a:rPr lang="it-IT" altLang="en-US" b="1" kern="1200" dirty="0" smtClean="0">
                <a:solidFill>
                  <a:schemeClr val="accent4"/>
                </a:solidFill>
                <a:latin typeface="Cambria" panose="02040503050406030204" pitchFamily="18" charset="0"/>
                <a:cs typeface="Calibri"/>
              </a:rPr>
              <a:t>THE SUSTAINABLE LIVELIHOODS FRAMEWORK</a:t>
            </a:r>
            <a:endParaRPr lang="en-GB" altLang="en-US" b="1" kern="1200" dirty="0">
              <a:solidFill>
                <a:schemeClr val="accent4"/>
              </a:solidFill>
              <a:latin typeface="Cambria" panose="02040503050406030204" pitchFamily="18" charset="0"/>
              <a:cs typeface="Calibri"/>
            </a:endParaRPr>
          </a:p>
        </p:txBody>
      </p:sp>
      <p:sp>
        <p:nvSpPr>
          <p:cNvPr id="21508" name="Rectangle 4"/>
          <p:cNvSpPr>
            <a:spLocks noChangeArrowheads="1"/>
          </p:cNvSpPr>
          <p:nvPr/>
        </p:nvSpPr>
        <p:spPr bwMode="auto">
          <a:xfrm>
            <a:off x="4495800" y="3352800"/>
            <a:ext cx="1219200" cy="838200"/>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FontTx/>
              <a:buNone/>
            </a:pPr>
            <a:r>
              <a:rPr lang="it-IT" altLang="en-US" sz="1400" b="1" dirty="0">
                <a:solidFill>
                  <a:srgbClr val="00B0F0"/>
                </a:solidFill>
                <a:latin typeface="Bell MT" panose="02020503060305020303" pitchFamily="18" charset="0"/>
                <a:cs typeface="Times New Roman" charset="0"/>
              </a:rPr>
              <a:t>Policies</a:t>
            </a:r>
          </a:p>
          <a:p>
            <a:pPr algn="ctr" eaLnBrk="1" hangingPunct="1">
              <a:buClr>
                <a:schemeClr val="folHlink"/>
              </a:buClr>
              <a:buSzTx/>
              <a:buFontTx/>
              <a:buNone/>
            </a:pPr>
            <a:r>
              <a:rPr lang="it-IT" altLang="en-US" sz="1400" b="1" dirty="0">
                <a:solidFill>
                  <a:srgbClr val="00B0F0"/>
                </a:solidFill>
                <a:latin typeface="Bell MT" panose="02020503060305020303" pitchFamily="18" charset="0"/>
                <a:cs typeface="Times New Roman" charset="0"/>
              </a:rPr>
              <a:t>Institutions</a:t>
            </a:r>
          </a:p>
          <a:p>
            <a:pPr algn="ctr" eaLnBrk="1" hangingPunct="1">
              <a:buClr>
                <a:schemeClr val="folHlink"/>
              </a:buClr>
              <a:buSzTx/>
              <a:buFontTx/>
              <a:buNone/>
            </a:pPr>
            <a:r>
              <a:rPr lang="it-IT" altLang="en-US" sz="1400" b="1" dirty="0">
                <a:solidFill>
                  <a:srgbClr val="00B0F0"/>
                </a:solidFill>
                <a:latin typeface="Bell MT" panose="02020503060305020303" pitchFamily="18" charset="0"/>
                <a:cs typeface="Times New Roman" charset="0"/>
              </a:rPr>
              <a:t>Processes</a:t>
            </a:r>
            <a:endParaRPr lang="en-GB" altLang="en-US" sz="1400" dirty="0">
              <a:solidFill>
                <a:srgbClr val="00B0F0"/>
              </a:solidFill>
              <a:latin typeface="Bell MT" panose="02020503060305020303" pitchFamily="18" charset="0"/>
            </a:endParaRPr>
          </a:p>
        </p:txBody>
      </p:sp>
      <p:grpSp>
        <p:nvGrpSpPr>
          <p:cNvPr id="21535" name="Group 31"/>
          <p:cNvGrpSpPr>
            <a:grpSpLocks/>
          </p:cNvGrpSpPr>
          <p:nvPr/>
        </p:nvGrpSpPr>
        <p:grpSpPr bwMode="auto">
          <a:xfrm>
            <a:off x="1600200" y="2590800"/>
            <a:ext cx="2133600" cy="2087994"/>
            <a:chOff x="1344" y="1584"/>
            <a:chExt cx="1824" cy="1608"/>
          </a:xfrm>
        </p:grpSpPr>
        <p:sp>
          <p:nvSpPr>
            <p:cNvPr id="18457" name="Rectangle 14"/>
            <p:cNvSpPr>
              <a:spLocks noChangeArrowheads="1"/>
            </p:cNvSpPr>
            <p:nvPr/>
          </p:nvSpPr>
          <p:spPr bwMode="auto">
            <a:xfrm>
              <a:off x="2891" y="2085"/>
              <a:ext cx="277"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it-IT" altLang="en-US" sz="2000" dirty="0">
                  <a:solidFill>
                    <a:srgbClr val="00B0F0"/>
                  </a:solidFill>
                  <a:latin typeface="Bell MT" panose="02020503060305020303" pitchFamily="18" charset="0"/>
                </a:rPr>
                <a:t>S</a:t>
              </a:r>
              <a:endParaRPr lang="en-GB" altLang="en-US" sz="2000" dirty="0">
                <a:solidFill>
                  <a:srgbClr val="00B0F0"/>
                </a:solidFill>
                <a:latin typeface="Bell MT" panose="02020503060305020303" pitchFamily="18" charset="0"/>
              </a:endParaRPr>
            </a:p>
          </p:txBody>
        </p:sp>
        <p:grpSp>
          <p:nvGrpSpPr>
            <p:cNvPr id="18458" name="Group 30"/>
            <p:cNvGrpSpPr>
              <a:grpSpLocks/>
            </p:cNvGrpSpPr>
            <p:nvPr/>
          </p:nvGrpSpPr>
          <p:grpSpPr bwMode="auto">
            <a:xfrm>
              <a:off x="1344" y="1584"/>
              <a:ext cx="1587" cy="1608"/>
              <a:chOff x="1344" y="1584"/>
              <a:chExt cx="1587" cy="1608"/>
            </a:xfrm>
          </p:grpSpPr>
          <p:sp>
            <p:nvSpPr>
              <p:cNvPr id="18459" name="Rectangle 17"/>
              <p:cNvSpPr>
                <a:spLocks noChangeArrowheads="1"/>
              </p:cNvSpPr>
              <p:nvPr/>
            </p:nvSpPr>
            <p:spPr bwMode="auto">
              <a:xfrm>
                <a:off x="1344" y="2128"/>
                <a:ext cx="318"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a:solidFill>
                      <a:srgbClr val="00B0F0"/>
                    </a:solidFill>
                    <a:latin typeface="Bell MT" panose="02020503060305020303" pitchFamily="18" charset="0"/>
                  </a:rPr>
                  <a:t>N</a:t>
                </a:r>
                <a:endParaRPr lang="en-GB" altLang="en-US" sz="2000" dirty="0">
                  <a:solidFill>
                    <a:srgbClr val="00B0F0"/>
                  </a:solidFill>
                  <a:latin typeface="Bell MT" panose="02020503060305020303" pitchFamily="18" charset="0"/>
                </a:endParaRPr>
              </a:p>
            </p:txBody>
          </p:sp>
          <p:grpSp>
            <p:nvGrpSpPr>
              <p:cNvPr id="18460" name="Group 29"/>
              <p:cNvGrpSpPr>
                <a:grpSpLocks/>
              </p:cNvGrpSpPr>
              <p:nvPr/>
            </p:nvGrpSpPr>
            <p:grpSpPr bwMode="auto">
              <a:xfrm>
                <a:off x="1582" y="1584"/>
                <a:ext cx="1349" cy="1608"/>
                <a:chOff x="1582" y="1584"/>
                <a:chExt cx="1349" cy="1608"/>
              </a:xfrm>
            </p:grpSpPr>
            <p:sp>
              <p:nvSpPr>
                <p:cNvPr id="18461" name="Rectangle 7"/>
                <p:cNvSpPr>
                  <a:spLocks noChangeArrowheads="1"/>
                </p:cNvSpPr>
                <p:nvPr/>
              </p:nvSpPr>
              <p:spPr bwMode="auto">
                <a:xfrm>
                  <a:off x="2692" y="2883"/>
                  <a:ext cx="239"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nSpc>
                      <a:spcPct val="25000"/>
                    </a:lnSpc>
                    <a:spcBef>
                      <a:spcPct val="50000"/>
                    </a:spcBef>
                  </a:pPr>
                  <a:endParaRPr lang="en-GB" altLang="en-US" sz="2000" dirty="0">
                    <a:solidFill>
                      <a:schemeClr val="folHlink"/>
                    </a:solidFill>
                    <a:latin typeface="Comic Sans MS" pitchFamily="66" charset="0"/>
                  </a:endParaRPr>
                </a:p>
                <a:p>
                  <a:pPr>
                    <a:lnSpc>
                      <a:spcPct val="25000"/>
                    </a:lnSpc>
                    <a:spcBef>
                      <a:spcPct val="50000"/>
                    </a:spcBef>
                  </a:pPr>
                  <a:r>
                    <a:rPr lang="en-GB" altLang="en-US" sz="2000" dirty="0">
                      <a:solidFill>
                        <a:srgbClr val="00B0F0"/>
                      </a:solidFill>
                      <a:latin typeface="Bell MT" panose="02020503060305020303" pitchFamily="18" charset="0"/>
                    </a:rPr>
                    <a:t>F</a:t>
                  </a:r>
                </a:p>
              </p:txBody>
            </p:sp>
            <p:sp>
              <p:nvSpPr>
                <p:cNvPr id="18462" name="Rectangle 8"/>
                <p:cNvSpPr>
                  <a:spLocks noChangeArrowheads="1"/>
                </p:cNvSpPr>
                <p:nvPr/>
              </p:nvSpPr>
              <p:spPr bwMode="auto">
                <a:xfrm>
                  <a:off x="1582" y="2882"/>
                  <a:ext cx="317"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a:lnSpc>
                      <a:spcPct val="25000"/>
                    </a:lnSpc>
                    <a:spcBef>
                      <a:spcPct val="50000"/>
                    </a:spcBef>
                  </a:pPr>
                  <a:endParaRPr lang="en-GB" altLang="en-US" sz="2000" dirty="0">
                    <a:solidFill>
                      <a:schemeClr val="folHlink"/>
                    </a:solidFill>
                    <a:latin typeface="Comic Sans MS" pitchFamily="66" charset="0"/>
                  </a:endParaRPr>
                </a:p>
                <a:p>
                  <a:pPr algn="r">
                    <a:lnSpc>
                      <a:spcPct val="25000"/>
                    </a:lnSpc>
                    <a:spcBef>
                      <a:spcPct val="50000"/>
                    </a:spcBef>
                  </a:pPr>
                  <a:r>
                    <a:rPr lang="it-IT" altLang="en-US" sz="2000" dirty="0">
                      <a:solidFill>
                        <a:srgbClr val="00B0F0"/>
                      </a:solidFill>
                      <a:latin typeface="Bell MT" panose="02020503060305020303" pitchFamily="18" charset="0"/>
                    </a:rPr>
                    <a:t>P</a:t>
                  </a:r>
                  <a:endParaRPr lang="en-GB" altLang="en-US" sz="2000" dirty="0">
                    <a:solidFill>
                      <a:srgbClr val="00B0F0"/>
                    </a:solidFill>
                    <a:latin typeface="Bell MT" panose="02020503060305020303" pitchFamily="18" charset="0"/>
                  </a:endParaRPr>
                </a:p>
              </p:txBody>
            </p:sp>
            <p:sp>
              <p:nvSpPr>
                <p:cNvPr id="18463" name="Rectangle 9"/>
                <p:cNvSpPr>
                  <a:spLocks noChangeArrowheads="1"/>
                </p:cNvSpPr>
                <p:nvPr/>
              </p:nvSpPr>
              <p:spPr bwMode="auto">
                <a:xfrm>
                  <a:off x="2097" y="1584"/>
                  <a:ext cx="357"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lnSpc>
                      <a:spcPct val="75000"/>
                    </a:lnSpc>
                    <a:spcBef>
                      <a:spcPct val="50000"/>
                    </a:spcBef>
                  </a:pPr>
                  <a:r>
                    <a:rPr lang="it-IT" altLang="en-US" sz="2000" dirty="0">
                      <a:solidFill>
                        <a:srgbClr val="00B0F0"/>
                      </a:solidFill>
                      <a:latin typeface="Bell MT" panose="02020503060305020303" pitchFamily="18" charset="0"/>
                    </a:rPr>
                    <a:t>H</a:t>
                  </a:r>
                  <a:endParaRPr lang="en-GB" altLang="en-US" sz="2000" dirty="0">
                    <a:solidFill>
                      <a:srgbClr val="00B0F0"/>
                    </a:solidFill>
                    <a:latin typeface="Bell MT" panose="02020503060305020303" pitchFamily="18" charset="0"/>
                  </a:endParaRPr>
                </a:p>
              </p:txBody>
            </p:sp>
            <p:sp>
              <p:nvSpPr>
                <p:cNvPr id="18464" name="AutoShape 10"/>
                <p:cNvSpPr>
                  <a:spLocks noChangeArrowheads="1"/>
                </p:cNvSpPr>
                <p:nvPr/>
              </p:nvSpPr>
              <p:spPr bwMode="auto">
                <a:xfrm>
                  <a:off x="1661" y="1835"/>
                  <a:ext cx="1229" cy="1088"/>
                </a:xfrm>
                <a:prstGeom prst="pentagon">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8465" name="Line 11"/>
                <p:cNvSpPr>
                  <a:spLocks noChangeShapeType="1"/>
                </p:cNvSpPr>
                <p:nvPr/>
              </p:nvSpPr>
              <p:spPr bwMode="auto">
                <a:xfrm>
                  <a:off x="1661" y="2255"/>
                  <a:ext cx="595" cy="16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8466" name="Line 12"/>
                <p:cNvSpPr>
                  <a:spLocks noChangeShapeType="1"/>
                </p:cNvSpPr>
                <p:nvPr/>
              </p:nvSpPr>
              <p:spPr bwMode="auto">
                <a:xfrm>
                  <a:off x="2276" y="1835"/>
                  <a:ext cx="0" cy="58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8467" name="Line 13"/>
                <p:cNvSpPr>
                  <a:spLocks noChangeShapeType="1"/>
                </p:cNvSpPr>
                <p:nvPr/>
              </p:nvSpPr>
              <p:spPr bwMode="auto">
                <a:xfrm flipV="1">
                  <a:off x="1896" y="2421"/>
                  <a:ext cx="360" cy="502"/>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8468" name="Line 15"/>
                <p:cNvSpPr>
                  <a:spLocks noChangeShapeType="1"/>
                </p:cNvSpPr>
                <p:nvPr/>
              </p:nvSpPr>
              <p:spPr bwMode="auto">
                <a:xfrm flipH="1" flipV="1">
                  <a:off x="2296" y="2421"/>
                  <a:ext cx="360" cy="502"/>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8469" name="Line 16"/>
                <p:cNvSpPr>
                  <a:spLocks noChangeShapeType="1"/>
                </p:cNvSpPr>
                <p:nvPr/>
              </p:nvSpPr>
              <p:spPr bwMode="auto">
                <a:xfrm flipH="1">
                  <a:off x="2296" y="2253"/>
                  <a:ext cx="594" cy="166"/>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18470" name="Text Box 18"/>
                <p:cNvSpPr txBox="1">
                  <a:spLocks noChangeArrowheads="1"/>
                </p:cNvSpPr>
                <p:nvPr/>
              </p:nvSpPr>
              <p:spPr bwMode="auto">
                <a:xfrm>
                  <a:off x="1906" y="2348"/>
                  <a:ext cx="818" cy="2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it-IT" altLang="en-US" sz="1400" b="1" dirty="0">
                      <a:solidFill>
                        <a:srgbClr val="00B0F0"/>
                      </a:solidFill>
                      <a:latin typeface="Bell MT" panose="02020503060305020303" pitchFamily="18" charset="0"/>
                    </a:rPr>
                    <a:t>The Poor</a:t>
                  </a:r>
                  <a:endParaRPr lang="en-GB" altLang="en-US" sz="1400" b="1" dirty="0">
                    <a:solidFill>
                      <a:srgbClr val="00B0F0"/>
                    </a:solidFill>
                    <a:latin typeface="Bell MT" panose="02020503060305020303" pitchFamily="18" charset="0"/>
                  </a:endParaRPr>
                </a:p>
              </p:txBody>
            </p:sp>
          </p:grpSp>
        </p:grpSp>
      </p:grpSp>
      <p:sp>
        <p:nvSpPr>
          <p:cNvPr id="21523" name="Rectangle 19"/>
          <p:cNvSpPr>
            <a:spLocks noChangeArrowheads="1"/>
          </p:cNvSpPr>
          <p:nvPr/>
        </p:nvSpPr>
        <p:spPr bwMode="auto">
          <a:xfrm>
            <a:off x="152400" y="2895600"/>
            <a:ext cx="1524000" cy="1600200"/>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None/>
            </a:pPr>
            <a:r>
              <a:rPr lang="it-IT" altLang="en-US" sz="1200" b="1" dirty="0" smtClean="0">
                <a:solidFill>
                  <a:srgbClr val="00B0F0"/>
                </a:solidFill>
                <a:latin typeface="Bell MT" panose="02020503060305020303" pitchFamily="18" charset="0"/>
                <a:cs typeface="Times New Roman" charset="0"/>
              </a:rPr>
              <a:t>VULNERABILITY</a:t>
            </a:r>
          </a:p>
          <a:p>
            <a:pPr algn="ctr" eaLnBrk="1" hangingPunct="1">
              <a:buClr>
                <a:schemeClr val="folHlink"/>
              </a:buClr>
              <a:buSzTx/>
              <a:buNone/>
            </a:pPr>
            <a:r>
              <a:rPr lang="it-IT" altLang="en-US" sz="1200" b="1" dirty="0" smtClean="0">
                <a:solidFill>
                  <a:srgbClr val="00B0F0"/>
                </a:solidFill>
                <a:latin typeface="Bell MT" panose="02020503060305020303" pitchFamily="18" charset="0"/>
                <a:cs typeface="Times New Roman" charset="0"/>
              </a:rPr>
              <a:t>CONTEXT</a:t>
            </a:r>
          </a:p>
          <a:p>
            <a:pPr algn="ctr" eaLnBrk="1" hangingPunct="1">
              <a:buClr>
                <a:schemeClr val="folHlink"/>
              </a:buClr>
              <a:buSzTx/>
              <a:buNone/>
            </a:pPr>
            <a:r>
              <a:rPr lang="it-IT" altLang="en-US" sz="1200" b="1" dirty="0" smtClean="0">
                <a:solidFill>
                  <a:srgbClr val="00B0F0"/>
                </a:solidFill>
                <a:latin typeface="Bell MT" panose="02020503060305020303" pitchFamily="18" charset="0"/>
                <a:cs typeface="Times New Roman" charset="0"/>
              </a:rPr>
              <a:t>Shocks</a:t>
            </a:r>
            <a:endParaRPr lang="it-IT" altLang="en-US" sz="1200" b="1" dirty="0">
              <a:solidFill>
                <a:srgbClr val="00B0F0"/>
              </a:solidFill>
              <a:latin typeface="Bell MT" panose="02020503060305020303" pitchFamily="18" charset="0"/>
              <a:cs typeface="Times New Roman" charset="0"/>
            </a:endParaRPr>
          </a:p>
          <a:p>
            <a:pPr algn="ctr" eaLnBrk="1" hangingPunct="1">
              <a:buClr>
                <a:schemeClr val="folHlink"/>
              </a:buClr>
              <a:buSzTx/>
              <a:buNone/>
            </a:pPr>
            <a:r>
              <a:rPr lang="it-IT" altLang="en-US" sz="1200" b="1" dirty="0">
                <a:solidFill>
                  <a:srgbClr val="00B0F0"/>
                </a:solidFill>
                <a:latin typeface="Bell MT" panose="02020503060305020303" pitchFamily="18" charset="0"/>
                <a:cs typeface="Times New Roman" charset="0"/>
              </a:rPr>
              <a:t>Seasonality</a:t>
            </a:r>
          </a:p>
          <a:p>
            <a:pPr algn="ctr" eaLnBrk="1" hangingPunct="1">
              <a:buClr>
                <a:schemeClr val="folHlink"/>
              </a:buClr>
              <a:buSzTx/>
              <a:buNone/>
            </a:pPr>
            <a:r>
              <a:rPr lang="it-IT" altLang="en-US" sz="1200" b="1" dirty="0">
                <a:solidFill>
                  <a:srgbClr val="00B0F0"/>
                </a:solidFill>
                <a:latin typeface="Bell MT" panose="02020503060305020303" pitchFamily="18" charset="0"/>
                <a:cs typeface="Times New Roman" charset="0"/>
              </a:rPr>
              <a:t>Trends</a:t>
            </a:r>
          </a:p>
          <a:p>
            <a:pPr algn="ctr" eaLnBrk="1" hangingPunct="1">
              <a:buClr>
                <a:schemeClr val="folHlink"/>
              </a:buClr>
              <a:buSzTx/>
              <a:buNone/>
            </a:pPr>
            <a:r>
              <a:rPr lang="it-IT" altLang="en-US" sz="1200" b="1" dirty="0">
                <a:solidFill>
                  <a:srgbClr val="00B0F0"/>
                </a:solidFill>
                <a:latin typeface="Bell MT" panose="02020503060305020303" pitchFamily="18" charset="0"/>
                <a:cs typeface="Times New Roman" charset="0"/>
              </a:rPr>
              <a:t>Changes</a:t>
            </a:r>
            <a:endParaRPr lang="en-GB" altLang="en-US" sz="1200" b="1" dirty="0">
              <a:solidFill>
                <a:srgbClr val="00B0F0"/>
              </a:solidFill>
              <a:latin typeface="Bell MT" panose="02020503060305020303" pitchFamily="18" charset="0"/>
              <a:cs typeface="Times New Roman" charset="0"/>
            </a:endParaRPr>
          </a:p>
        </p:txBody>
      </p:sp>
      <p:sp>
        <p:nvSpPr>
          <p:cNvPr id="21525" name="AutoShape 21"/>
          <p:cNvSpPr>
            <a:spLocks noChangeArrowheads="1"/>
          </p:cNvSpPr>
          <p:nvPr/>
        </p:nvSpPr>
        <p:spPr bwMode="auto">
          <a:xfrm>
            <a:off x="1143000" y="2362200"/>
            <a:ext cx="1219200" cy="415925"/>
          </a:xfrm>
          <a:prstGeom prst="curvedDownArrow">
            <a:avLst>
              <a:gd name="adj1" fmla="val 38745"/>
              <a:gd name="adj2" fmla="val 97371"/>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21526" name="AutoShape 22"/>
          <p:cNvSpPr>
            <a:spLocks noChangeArrowheads="1"/>
          </p:cNvSpPr>
          <p:nvPr/>
        </p:nvSpPr>
        <p:spPr bwMode="auto">
          <a:xfrm flipH="1" flipV="1">
            <a:off x="1143000" y="4613275"/>
            <a:ext cx="1219200" cy="415925"/>
          </a:xfrm>
          <a:prstGeom prst="curvedDownArrow">
            <a:avLst>
              <a:gd name="adj1" fmla="val 38745"/>
              <a:gd name="adj2" fmla="val 97371"/>
              <a:gd name="adj3" fmla="val 33333"/>
            </a:avLst>
          </a:prstGeom>
          <a:solidFill>
            <a:srgbClr val="00B050"/>
          </a:solidFill>
          <a:ln w="9525">
            <a:solidFill>
              <a:srgbClr val="00000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nvGrpSpPr>
          <p:cNvPr id="21527" name="Group 23"/>
          <p:cNvGrpSpPr>
            <a:grpSpLocks/>
          </p:cNvGrpSpPr>
          <p:nvPr/>
        </p:nvGrpSpPr>
        <p:grpSpPr bwMode="auto">
          <a:xfrm>
            <a:off x="3429000" y="3276600"/>
            <a:ext cx="1330325" cy="1028700"/>
            <a:chOff x="3312" y="2208"/>
            <a:chExt cx="838" cy="648"/>
          </a:xfrm>
        </p:grpSpPr>
        <p:grpSp>
          <p:nvGrpSpPr>
            <p:cNvPr id="18453" name="Group 24"/>
            <p:cNvGrpSpPr>
              <a:grpSpLocks/>
            </p:cNvGrpSpPr>
            <p:nvPr/>
          </p:nvGrpSpPr>
          <p:grpSpPr bwMode="auto">
            <a:xfrm>
              <a:off x="3551" y="2208"/>
              <a:ext cx="360" cy="648"/>
              <a:chOff x="3648" y="2040"/>
              <a:chExt cx="360" cy="648"/>
            </a:xfrm>
          </p:grpSpPr>
          <p:sp>
            <p:nvSpPr>
              <p:cNvPr id="18455" name="AutoShape 25"/>
              <p:cNvSpPr>
                <a:spLocks noChangeArrowheads="1"/>
              </p:cNvSpPr>
              <p:nvPr/>
            </p:nvSpPr>
            <p:spPr bwMode="auto">
              <a:xfrm>
                <a:off x="3648" y="2040"/>
                <a:ext cx="360" cy="144"/>
              </a:xfrm>
              <a:prstGeom prst="rightArrow">
                <a:avLst>
                  <a:gd name="adj1" fmla="val 50000"/>
                  <a:gd name="adj2" fmla="val 62500"/>
                </a:avLst>
              </a:prstGeom>
              <a:solidFill>
                <a:srgbClr val="00B0F0"/>
              </a:solidFill>
              <a:ln w="9525">
                <a:solidFill>
                  <a:srgbClr val="00008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8456" name="AutoShape 26"/>
              <p:cNvSpPr>
                <a:spLocks noChangeArrowheads="1"/>
              </p:cNvSpPr>
              <p:nvPr/>
            </p:nvSpPr>
            <p:spPr bwMode="auto">
              <a:xfrm flipH="1">
                <a:off x="3648" y="2544"/>
                <a:ext cx="360" cy="144"/>
              </a:xfrm>
              <a:prstGeom prst="rightArrow">
                <a:avLst>
                  <a:gd name="adj1" fmla="val 50000"/>
                  <a:gd name="adj2" fmla="val 62500"/>
                </a:avLst>
              </a:prstGeom>
              <a:solidFill>
                <a:srgbClr val="00B0F0"/>
              </a:solidFill>
              <a:ln w="9525">
                <a:solidFill>
                  <a:srgbClr val="000080"/>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sp>
          <p:nvSpPr>
            <p:cNvPr id="18454" name="Text Box 27"/>
            <p:cNvSpPr txBox="1">
              <a:spLocks noChangeArrowheads="1"/>
            </p:cNvSpPr>
            <p:nvPr/>
          </p:nvSpPr>
          <p:spPr bwMode="auto">
            <a:xfrm>
              <a:off x="3312" y="2400"/>
              <a:ext cx="83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it-IT" altLang="en-US" sz="1600" b="1" dirty="0" smtClean="0">
                  <a:solidFill>
                    <a:srgbClr val="00B0F0"/>
                  </a:solidFill>
                  <a:latin typeface="Bell MT" panose="02020503060305020303" pitchFamily="18" charset="0"/>
                </a:rPr>
                <a:t>Influence</a:t>
              </a:r>
              <a:endParaRPr lang="it-IT" altLang="en-US" sz="1600" b="1" dirty="0">
                <a:solidFill>
                  <a:srgbClr val="00B0F0"/>
                </a:solidFill>
                <a:latin typeface="Bell MT" panose="02020503060305020303" pitchFamily="18" charset="0"/>
              </a:endParaRPr>
            </a:p>
          </p:txBody>
        </p:sp>
      </p:grpSp>
      <p:sp>
        <p:nvSpPr>
          <p:cNvPr id="21532" name="Freeform 28"/>
          <p:cNvSpPr>
            <a:spLocks/>
          </p:cNvSpPr>
          <p:nvPr/>
        </p:nvSpPr>
        <p:spPr bwMode="auto">
          <a:xfrm>
            <a:off x="914400" y="2209800"/>
            <a:ext cx="4191000" cy="1117600"/>
          </a:xfrm>
          <a:custGeom>
            <a:avLst/>
            <a:gdLst>
              <a:gd name="T0" fmla="*/ 4191000 w 2640"/>
              <a:gd name="T1" fmla="*/ 1117600 h 704"/>
              <a:gd name="T2" fmla="*/ 4189413 w 2640"/>
              <a:gd name="T3" fmla="*/ 0 h 704"/>
              <a:gd name="T4" fmla="*/ 0 w 2640"/>
              <a:gd name="T5" fmla="*/ 0 h 704"/>
              <a:gd name="T6" fmla="*/ 0 w 2640"/>
              <a:gd name="T7" fmla="*/ 685800 h 7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40" h="704">
                <a:moveTo>
                  <a:pt x="2640" y="704"/>
                </a:moveTo>
                <a:lnTo>
                  <a:pt x="2639" y="0"/>
                </a:lnTo>
                <a:lnTo>
                  <a:pt x="0" y="0"/>
                </a:lnTo>
                <a:lnTo>
                  <a:pt x="0" y="432"/>
                </a:lnTo>
              </a:path>
            </a:pathLst>
          </a:custGeom>
          <a:noFill/>
          <a:ln w="38100" cmpd="sng">
            <a:solidFill>
              <a:schemeClr val="hlink"/>
            </a:solidFill>
            <a:round/>
            <a:headEnd type="none" w="med" len="med"/>
            <a:tailEnd type="stealth" w="med" len="me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21536" name="Rectangle 32"/>
          <p:cNvSpPr>
            <a:spLocks noChangeArrowheads="1"/>
          </p:cNvSpPr>
          <p:nvPr/>
        </p:nvSpPr>
        <p:spPr bwMode="auto">
          <a:xfrm>
            <a:off x="6096000" y="3429000"/>
            <a:ext cx="1143000" cy="609600"/>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FontTx/>
              <a:buNone/>
            </a:pPr>
            <a:r>
              <a:rPr lang="it-IT" altLang="en-US" sz="1400" dirty="0">
                <a:solidFill>
                  <a:srgbClr val="00B0F0"/>
                </a:solidFill>
                <a:latin typeface="Bell MT" panose="02020503060305020303" pitchFamily="18" charset="0"/>
              </a:rPr>
              <a:t>Livelihood</a:t>
            </a:r>
          </a:p>
          <a:p>
            <a:pPr algn="ctr" eaLnBrk="1" hangingPunct="1">
              <a:buClr>
                <a:schemeClr val="folHlink"/>
              </a:buClr>
              <a:buSzTx/>
              <a:buFontTx/>
              <a:buNone/>
            </a:pPr>
            <a:r>
              <a:rPr lang="it-IT" altLang="en-US" sz="1400" dirty="0">
                <a:solidFill>
                  <a:srgbClr val="00B0F0"/>
                </a:solidFill>
                <a:latin typeface="Bell MT" panose="02020503060305020303" pitchFamily="18" charset="0"/>
              </a:rPr>
              <a:t>Strategies</a:t>
            </a:r>
            <a:endParaRPr lang="en-GB" altLang="en-US" sz="1400" dirty="0">
              <a:solidFill>
                <a:srgbClr val="00B0F0"/>
              </a:solidFill>
              <a:latin typeface="Bell MT" panose="02020503060305020303" pitchFamily="18" charset="0"/>
            </a:endParaRPr>
          </a:p>
        </p:txBody>
      </p:sp>
      <p:grpSp>
        <p:nvGrpSpPr>
          <p:cNvPr id="21543" name="Group 39"/>
          <p:cNvGrpSpPr>
            <a:grpSpLocks/>
          </p:cNvGrpSpPr>
          <p:nvPr/>
        </p:nvGrpSpPr>
        <p:grpSpPr bwMode="auto">
          <a:xfrm>
            <a:off x="5791200" y="3097213"/>
            <a:ext cx="571500" cy="1308100"/>
            <a:chOff x="3648" y="1951"/>
            <a:chExt cx="360" cy="824"/>
          </a:xfrm>
        </p:grpSpPr>
        <p:sp>
          <p:nvSpPr>
            <p:cNvPr id="18451" name="AutoShape 34"/>
            <p:cNvSpPr>
              <a:spLocks noChangeArrowheads="1"/>
            </p:cNvSpPr>
            <p:nvPr/>
          </p:nvSpPr>
          <p:spPr bwMode="auto">
            <a:xfrm rot="-1477214">
              <a:off x="3648" y="1951"/>
              <a:ext cx="360" cy="183"/>
            </a:xfrm>
            <a:prstGeom prst="rightArrow">
              <a:avLst>
                <a:gd name="adj1" fmla="val 50000"/>
                <a:gd name="adj2" fmla="val 49180"/>
              </a:avLst>
            </a:prstGeom>
            <a:solidFill>
              <a:srgbClr val="00B0F0"/>
            </a:solidFill>
            <a:ln w="9525">
              <a:solidFill>
                <a:schemeClr val="folHlink"/>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sp>
          <p:nvSpPr>
            <p:cNvPr id="18452" name="AutoShape 35"/>
            <p:cNvSpPr>
              <a:spLocks noChangeArrowheads="1"/>
            </p:cNvSpPr>
            <p:nvPr/>
          </p:nvSpPr>
          <p:spPr bwMode="auto">
            <a:xfrm rot="1477214" flipV="1">
              <a:off x="3648" y="2592"/>
              <a:ext cx="360" cy="183"/>
            </a:xfrm>
            <a:prstGeom prst="rightArrow">
              <a:avLst>
                <a:gd name="adj1" fmla="val 50000"/>
                <a:gd name="adj2" fmla="val 49180"/>
              </a:avLst>
            </a:prstGeom>
            <a:solidFill>
              <a:srgbClr val="00B0F0"/>
            </a:solidFill>
            <a:ln w="9525">
              <a:solidFill>
                <a:schemeClr val="folHlink"/>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grpSp>
        <p:nvGrpSpPr>
          <p:cNvPr id="21544" name="Group 40"/>
          <p:cNvGrpSpPr>
            <a:grpSpLocks/>
          </p:cNvGrpSpPr>
          <p:nvPr/>
        </p:nvGrpSpPr>
        <p:grpSpPr bwMode="auto">
          <a:xfrm>
            <a:off x="7239000" y="3467100"/>
            <a:ext cx="1600200" cy="609600"/>
            <a:chOff x="4560" y="2184"/>
            <a:chExt cx="1008" cy="384"/>
          </a:xfrm>
        </p:grpSpPr>
        <p:sp>
          <p:nvSpPr>
            <p:cNvPr id="18449" name="Rectangle 33"/>
            <p:cNvSpPr>
              <a:spLocks noChangeArrowheads="1"/>
            </p:cNvSpPr>
            <p:nvPr/>
          </p:nvSpPr>
          <p:spPr bwMode="auto">
            <a:xfrm>
              <a:off x="4848" y="2184"/>
              <a:ext cx="720" cy="384"/>
            </a:xfrm>
            <a:prstGeom prst="rect">
              <a:avLst/>
            </a:prstGeom>
            <a:solidFill>
              <a:schemeClr val="bg1"/>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charset="0"/>
                </a:defRPr>
              </a:lvl1pPr>
              <a:lvl2pPr marL="742950" indent="-285750" eaLnBrk="0" hangingPunct="0">
                <a:spcBef>
                  <a:spcPct val="20000"/>
                </a:spcBef>
                <a:buClr>
                  <a:schemeClr val="tx1"/>
                </a:buClr>
                <a:buSzPct val="90000"/>
                <a:buChar char="–"/>
                <a:defRPr sz="2800">
                  <a:solidFill>
                    <a:schemeClr val="tx1"/>
                  </a:solidFill>
                  <a:latin typeface="Times New Roman"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charset="0"/>
                </a:defRPr>
              </a:lvl3pPr>
              <a:lvl4pPr marL="1600200" indent="-228600" eaLnBrk="0" hangingPunct="0">
                <a:spcBef>
                  <a:spcPct val="20000"/>
                </a:spcBef>
                <a:buClr>
                  <a:schemeClr val="tx1"/>
                </a:buClr>
                <a:buChar char="–"/>
                <a:defRPr sz="2000">
                  <a:solidFill>
                    <a:schemeClr val="tx1"/>
                  </a:solidFill>
                  <a:latin typeface="Times New Roman" charset="0"/>
                </a:defRPr>
              </a:lvl4pPr>
              <a:lvl5pPr marL="2057400" indent="-228600" eaLnBrk="0" hangingPunct="0">
                <a:spcBef>
                  <a:spcPct val="20000"/>
                </a:spcBef>
                <a:buClr>
                  <a:schemeClr val="accent1"/>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charset="0"/>
                </a:defRPr>
              </a:lvl9pPr>
            </a:lstStyle>
            <a:p>
              <a:pPr algn="ctr" eaLnBrk="1" hangingPunct="1">
                <a:buClr>
                  <a:schemeClr val="folHlink"/>
                </a:buClr>
                <a:buSzTx/>
                <a:buFontTx/>
                <a:buNone/>
              </a:pPr>
              <a:r>
                <a:rPr lang="it-IT" altLang="en-US" sz="1400" dirty="0">
                  <a:solidFill>
                    <a:srgbClr val="00B0F0"/>
                  </a:solidFill>
                  <a:latin typeface="Bell MT" panose="02020503060305020303" pitchFamily="18" charset="0"/>
                </a:rPr>
                <a:t>Livelihood</a:t>
              </a:r>
            </a:p>
            <a:p>
              <a:pPr algn="ctr" eaLnBrk="1" hangingPunct="1">
                <a:buClr>
                  <a:schemeClr val="folHlink"/>
                </a:buClr>
                <a:buSzTx/>
                <a:buFontTx/>
                <a:buNone/>
              </a:pPr>
              <a:r>
                <a:rPr lang="it-IT" altLang="en-US" sz="1400" dirty="0">
                  <a:solidFill>
                    <a:srgbClr val="00B0F0"/>
                  </a:solidFill>
                  <a:latin typeface="Bell MT" panose="02020503060305020303" pitchFamily="18" charset="0"/>
                </a:rPr>
                <a:t>Outcomes</a:t>
              </a:r>
              <a:endParaRPr lang="en-GB" altLang="en-US" sz="1400" dirty="0">
                <a:solidFill>
                  <a:srgbClr val="00B0F0"/>
                </a:solidFill>
                <a:latin typeface="Bell MT" panose="02020503060305020303" pitchFamily="18" charset="0"/>
              </a:endParaRPr>
            </a:p>
          </p:txBody>
        </p:sp>
        <p:sp>
          <p:nvSpPr>
            <p:cNvPr id="18450" name="AutoShape 37"/>
            <p:cNvSpPr>
              <a:spLocks noChangeArrowheads="1"/>
            </p:cNvSpPr>
            <p:nvPr/>
          </p:nvSpPr>
          <p:spPr bwMode="auto">
            <a:xfrm>
              <a:off x="4560" y="2256"/>
              <a:ext cx="360" cy="184"/>
            </a:xfrm>
            <a:prstGeom prst="rightArrow">
              <a:avLst>
                <a:gd name="adj1" fmla="val 50000"/>
                <a:gd name="adj2" fmla="val 48913"/>
              </a:avLst>
            </a:prstGeom>
            <a:solidFill>
              <a:srgbClr val="00B0F0"/>
            </a:solidFill>
            <a:ln w="9525">
              <a:solidFill>
                <a:schemeClr val="folHlink"/>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altLang="en-US" dirty="0"/>
            </a:p>
          </p:txBody>
        </p:sp>
      </p:grpSp>
      <p:sp>
        <p:nvSpPr>
          <p:cNvPr id="21575" name="Freeform 71"/>
          <p:cNvSpPr>
            <a:spLocks/>
          </p:cNvSpPr>
          <p:nvPr/>
        </p:nvSpPr>
        <p:spPr bwMode="auto">
          <a:xfrm flipV="1">
            <a:off x="2667000" y="4114800"/>
            <a:ext cx="5562600" cy="762000"/>
          </a:xfrm>
          <a:custGeom>
            <a:avLst/>
            <a:gdLst>
              <a:gd name="T0" fmla="*/ 5562600 w 2640"/>
              <a:gd name="T1" fmla="*/ 762000 h 704"/>
              <a:gd name="T2" fmla="*/ 5560493 w 2640"/>
              <a:gd name="T3" fmla="*/ 0 h 704"/>
              <a:gd name="T4" fmla="*/ 0 w 2640"/>
              <a:gd name="T5" fmla="*/ 0 h 704"/>
              <a:gd name="T6" fmla="*/ 0 w 2640"/>
              <a:gd name="T7" fmla="*/ 467591 h 7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40" h="704">
                <a:moveTo>
                  <a:pt x="2640" y="704"/>
                </a:moveTo>
                <a:lnTo>
                  <a:pt x="2639" y="0"/>
                </a:lnTo>
                <a:lnTo>
                  <a:pt x="0" y="0"/>
                </a:lnTo>
                <a:lnTo>
                  <a:pt x="0" y="432"/>
                </a:lnTo>
              </a:path>
            </a:pathLst>
          </a:custGeom>
          <a:noFill/>
          <a:ln w="38100" cmpd="sng">
            <a:solidFill>
              <a:schemeClr val="hlink"/>
            </a:solidFill>
            <a:round/>
            <a:headEnd type="none" w="med" len="med"/>
            <a:tailEnd type="stealth" w="med" len="med"/>
          </a:ln>
          <a:extLst>
            <a:ext uri="{909E8E84-426E-40DD-AFC4-6F175D3DCCD1}">
              <a14:hiddenFill xmlns:a14="http://schemas.microsoft.com/office/drawing/2010/main">
                <a:solidFill>
                  <a:srgbClr val="FFFFFF"/>
                </a:solidFill>
              </a14:hiddenFill>
            </a:ext>
          </a:extLst>
        </p:spPr>
        <p:txBody>
          <a:bodyPr/>
          <a:lstStyle/>
          <a:p>
            <a:endParaRPr lang="en-GB" dirty="0"/>
          </a:p>
        </p:txBody>
      </p:sp>
      <p:pic>
        <p:nvPicPr>
          <p:cNvPr id="38" name="Picture 5" descr="EPWP letterhead temp-1 (2)"/>
          <p:cNvPicPr>
            <a:picLocks noChangeAspect="1" noChangeArrowheads="1"/>
          </p:cNvPicPr>
          <p:nvPr/>
        </p:nvPicPr>
        <p:blipFill>
          <a:blip r:embed="rId2"/>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1387340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21535"/>
                                        </p:tgtEl>
                                        <p:attrNameLst>
                                          <p:attrName>style.visibility</p:attrName>
                                        </p:attrNameLst>
                                      </p:cBhvr>
                                      <p:to>
                                        <p:strVal val="visible"/>
                                      </p:to>
                                    </p:set>
                                    <p:anim calcmode="lin" valueType="num">
                                      <p:cBhvr>
                                        <p:cTn id="7" dur="500" fill="hold"/>
                                        <p:tgtEl>
                                          <p:spTgt spid="21535"/>
                                        </p:tgtEl>
                                        <p:attrNameLst>
                                          <p:attrName>ppt_w</p:attrName>
                                        </p:attrNameLst>
                                      </p:cBhvr>
                                      <p:tavLst>
                                        <p:tav tm="0">
                                          <p:val>
                                            <p:strVal val="2/3*#ppt_w"/>
                                          </p:val>
                                        </p:tav>
                                        <p:tav tm="100000">
                                          <p:val>
                                            <p:strVal val="#ppt_w"/>
                                          </p:val>
                                        </p:tav>
                                      </p:tavLst>
                                    </p:anim>
                                    <p:anim calcmode="lin" valueType="num">
                                      <p:cBhvr>
                                        <p:cTn id="8" dur="500" fill="hold"/>
                                        <p:tgtEl>
                                          <p:spTgt spid="21535"/>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1523"/>
                                        </p:tgtEl>
                                        <p:attrNameLst>
                                          <p:attrName>style.visibility</p:attrName>
                                        </p:attrNameLst>
                                      </p:cBhvr>
                                      <p:to>
                                        <p:strVal val="visible"/>
                                      </p:to>
                                    </p:set>
                                    <p:animEffect transition="in" filter="dissolve">
                                      <p:cBhvr>
                                        <p:cTn id="13" dur="500"/>
                                        <p:tgtEl>
                                          <p:spTgt spid="2152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1525"/>
                                        </p:tgtEl>
                                        <p:attrNameLst>
                                          <p:attrName>style.visibility</p:attrName>
                                        </p:attrNameLst>
                                      </p:cBhvr>
                                      <p:to>
                                        <p:strVal val="visible"/>
                                      </p:to>
                                    </p:set>
                                    <p:animEffect transition="in" filter="wipe(left)">
                                      <p:cBhvr>
                                        <p:cTn id="18" dur="500"/>
                                        <p:tgtEl>
                                          <p:spTgt spid="2152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21526"/>
                                        </p:tgtEl>
                                        <p:attrNameLst>
                                          <p:attrName>style.visibility</p:attrName>
                                        </p:attrNameLst>
                                      </p:cBhvr>
                                      <p:to>
                                        <p:strVal val="visible"/>
                                      </p:to>
                                    </p:set>
                                    <p:animEffect transition="in" filter="wipe(right)">
                                      <p:cBhvr>
                                        <p:cTn id="23" dur="500"/>
                                        <p:tgtEl>
                                          <p:spTgt spid="2152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1508"/>
                                        </p:tgtEl>
                                        <p:attrNameLst>
                                          <p:attrName>style.visibility</p:attrName>
                                        </p:attrNameLst>
                                      </p:cBhvr>
                                      <p:to>
                                        <p:strVal val="visible"/>
                                      </p:to>
                                    </p:set>
                                    <p:animEffect transition="in" filter="dissolve">
                                      <p:cBhvr>
                                        <p:cTn id="28" dur="500"/>
                                        <p:tgtEl>
                                          <p:spTgt spid="2150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2" fill="hold" nodeType="clickEffect">
                                  <p:stCondLst>
                                    <p:cond delay="0"/>
                                  </p:stCondLst>
                                  <p:childTnLst>
                                    <p:set>
                                      <p:cBhvr>
                                        <p:cTn id="32" dur="1" fill="hold">
                                          <p:stCondLst>
                                            <p:cond delay="0"/>
                                          </p:stCondLst>
                                        </p:cTn>
                                        <p:tgtEl>
                                          <p:spTgt spid="21527"/>
                                        </p:tgtEl>
                                        <p:attrNameLst>
                                          <p:attrName>style.visibility</p:attrName>
                                        </p:attrNameLst>
                                      </p:cBhvr>
                                      <p:to>
                                        <p:strVal val="visible"/>
                                      </p:to>
                                    </p:set>
                                    <p:animEffect transition="in" filter="wipe(right)">
                                      <p:cBhvr>
                                        <p:cTn id="33" dur="500"/>
                                        <p:tgtEl>
                                          <p:spTgt spid="2152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21532"/>
                                        </p:tgtEl>
                                        <p:attrNameLst>
                                          <p:attrName>style.visibility</p:attrName>
                                        </p:attrNameLst>
                                      </p:cBhvr>
                                      <p:to>
                                        <p:strVal val="visible"/>
                                      </p:to>
                                    </p:set>
                                    <p:animEffect transition="in" filter="wipe(right)">
                                      <p:cBhvr>
                                        <p:cTn id="38" dur="500"/>
                                        <p:tgtEl>
                                          <p:spTgt spid="215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1543"/>
                                        </p:tgtEl>
                                        <p:attrNameLst>
                                          <p:attrName>style.visibility</p:attrName>
                                        </p:attrNameLst>
                                      </p:cBhvr>
                                      <p:to>
                                        <p:strVal val="visible"/>
                                      </p:to>
                                    </p:set>
                                    <p:animEffect transition="in" filter="wipe(left)">
                                      <p:cBhvr>
                                        <p:cTn id="43" dur="500"/>
                                        <p:tgtEl>
                                          <p:spTgt spid="215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1536"/>
                                        </p:tgtEl>
                                        <p:attrNameLst>
                                          <p:attrName>style.visibility</p:attrName>
                                        </p:attrNameLst>
                                      </p:cBhvr>
                                      <p:to>
                                        <p:strVal val="visible"/>
                                      </p:to>
                                    </p:set>
                                    <p:animEffect transition="in" filter="wipe(left)">
                                      <p:cBhvr>
                                        <p:cTn id="48" dur="500"/>
                                        <p:tgtEl>
                                          <p:spTgt spid="2153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21544"/>
                                        </p:tgtEl>
                                        <p:attrNameLst>
                                          <p:attrName>style.visibility</p:attrName>
                                        </p:attrNameLst>
                                      </p:cBhvr>
                                      <p:to>
                                        <p:strVal val="visible"/>
                                      </p:to>
                                    </p:set>
                                    <p:animEffect transition="in" filter="wipe(left)">
                                      <p:cBhvr>
                                        <p:cTn id="53" dur="500"/>
                                        <p:tgtEl>
                                          <p:spTgt spid="2154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2" fill="hold" grpId="0" nodeType="clickEffect">
                                  <p:stCondLst>
                                    <p:cond delay="0"/>
                                  </p:stCondLst>
                                  <p:childTnLst>
                                    <p:set>
                                      <p:cBhvr>
                                        <p:cTn id="57" dur="1" fill="hold">
                                          <p:stCondLst>
                                            <p:cond delay="0"/>
                                          </p:stCondLst>
                                        </p:cTn>
                                        <p:tgtEl>
                                          <p:spTgt spid="21575"/>
                                        </p:tgtEl>
                                        <p:attrNameLst>
                                          <p:attrName>style.visibility</p:attrName>
                                        </p:attrNameLst>
                                      </p:cBhvr>
                                      <p:to>
                                        <p:strVal val="visible"/>
                                      </p:to>
                                    </p:set>
                                    <p:animEffect transition="in" filter="wipe(right)">
                                      <p:cBhvr>
                                        <p:cTn id="58" dur="500"/>
                                        <p:tgtEl>
                                          <p:spTgt spid="21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autoUpdateAnimBg="0"/>
      <p:bldP spid="21523" grpId="0" animBg="1" autoUpdateAnimBg="0"/>
      <p:bldP spid="21525" grpId="0" animBg="1"/>
      <p:bldP spid="21526" grpId="0" animBg="1"/>
      <p:bldP spid="21532" grpId="0" animBg="1"/>
      <p:bldP spid="21536" grpId="0" animBg="1" autoUpdateAnimBg="0"/>
      <p:bldP spid="2157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746"/>
            <a:ext cx="8382000" cy="1143000"/>
          </a:xfrm>
        </p:spPr>
        <p:txBody>
          <a:bodyPr/>
          <a:lstStyle/>
          <a:p>
            <a:r>
              <a:rPr lang="en-ZA" sz="3600" b="1" kern="1200" dirty="0" smtClean="0">
                <a:solidFill>
                  <a:schemeClr val="accent4"/>
                </a:solidFill>
                <a:latin typeface="Cambria" panose="02040503050406030204" pitchFamily="18" charset="0"/>
                <a:cs typeface="Calibri"/>
              </a:rPr>
              <a:t>OBJECTIVES OF SL INTERVENTIONS</a:t>
            </a:r>
            <a:endParaRPr lang="en-ZA" sz="3600" b="1" kern="1200" dirty="0">
              <a:solidFill>
                <a:schemeClr val="accent4"/>
              </a:solidFill>
              <a:latin typeface="Cambria" panose="02040503050406030204" pitchFamily="18" charset="0"/>
              <a:cs typeface="Calibri"/>
            </a:endParaRPr>
          </a:p>
        </p:txBody>
      </p:sp>
      <p:sp>
        <p:nvSpPr>
          <p:cNvPr id="3" name="Content Placeholder 2"/>
          <p:cNvSpPr>
            <a:spLocks noGrp="1"/>
          </p:cNvSpPr>
          <p:nvPr>
            <p:ph idx="1"/>
          </p:nvPr>
        </p:nvSpPr>
        <p:spPr>
          <a:xfrm>
            <a:off x="533400" y="1295400"/>
            <a:ext cx="8229600" cy="4648200"/>
          </a:xfrm>
        </p:spPr>
        <p:txBody>
          <a:bodyPr/>
          <a:lstStyle/>
          <a:p>
            <a:pPr marL="0" indent="0">
              <a:buClr>
                <a:srgbClr val="FF0000"/>
              </a:buClr>
              <a:buNone/>
            </a:pPr>
            <a:r>
              <a:rPr lang="en-ZA" b="1" dirty="0" smtClean="0"/>
              <a:t>The EPWP SL interventions aim to;</a:t>
            </a:r>
          </a:p>
          <a:p>
            <a:pPr>
              <a:buClr>
                <a:srgbClr val="FF0000"/>
              </a:buClr>
              <a:buFont typeface="Wingdings" panose="05000000000000000000" pitchFamily="2" charset="2"/>
              <a:buChar char="q"/>
            </a:pPr>
            <a:r>
              <a:rPr lang="en-ZA" b="1" dirty="0" smtClean="0"/>
              <a:t> </a:t>
            </a:r>
            <a:r>
              <a:rPr lang="en-ZA" dirty="0" smtClean="0"/>
              <a:t>Improve the vulnerability context of participants.</a:t>
            </a:r>
            <a:endParaRPr lang="en-GB" dirty="0"/>
          </a:p>
          <a:p>
            <a:pPr lvl="0">
              <a:buClr>
                <a:srgbClr val="FF0000"/>
              </a:buClr>
              <a:buFont typeface="Wingdings" panose="05000000000000000000" pitchFamily="2" charset="2"/>
              <a:buChar char="q"/>
            </a:pPr>
            <a:r>
              <a:rPr lang="en-ZA" dirty="0"/>
              <a:t>Transform </a:t>
            </a:r>
            <a:r>
              <a:rPr lang="en-ZA" dirty="0" smtClean="0"/>
              <a:t>policies, structures </a:t>
            </a:r>
            <a:r>
              <a:rPr lang="en-ZA" dirty="0"/>
              <a:t>and </a:t>
            </a:r>
            <a:r>
              <a:rPr lang="en-ZA" dirty="0" smtClean="0"/>
              <a:t>processes.</a:t>
            </a:r>
            <a:endParaRPr lang="en-GB" dirty="0"/>
          </a:p>
          <a:p>
            <a:pPr lvl="0">
              <a:buClr>
                <a:srgbClr val="FF0000"/>
              </a:buClr>
              <a:buFont typeface="Wingdings" panose="05000000000000000000" pitchFamily="2" charset="2"/>
              <a:buChar char="q"/>
            </a:pPr>
            <a:r>
              <a:rPr lang="en-ZA" dirty="0"/>
              <a:t>Enhance Livelihoods Assets.</a:t>
            </a:r>
            <a:endParaRPr lang="en-GB" dirty="0"/>
          </a:p>
          <a:p>
            <a:pPr lvl="0">
              <a:buClr>
                <a:srgbClr val="FF0000"/>
              </a:buClr>
              <a:buFont typeface="Wingdings" panose="05000000000000000000" pitchFamily="2" charset="2"/>
              <a:buChar char="q"/>
            </a:pPr>
            <a:r>
              <a:rPr lang="en-ZA" dirty="0"/>
              <a:t>Achieve Livelihoods </a:t>
            </a:r>
            <a:r>
              <a:rPr lang="en-ZA" dirty="0" smtClean="0"/>
              <a:t>outcomes e.g</a:t>
            </a:r>
            <a:r>
              <a:rPr lang="en-ZA" dirty="0"/>
              <a:t>. sustained income post participation in the EPWP. </a:t>
            </a:r>
            <a:endParaRPr lang="en-GB" dirty="0"/>
          </a:p>
          <a:p>
            <a:pPr algn="just"/>
            <a:endParaRPr lang="en-ZA" dirty="0"/>
          </a:p>
        </p:txBody>
      </p:sp>
      <p:pic>
        <p:nvPicPr>
          <p:cNvPr id="4" name="Picture 4" descr="IL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EPWP letterhead temp-1 (2)"/>
          <p:cNvPicPr>
            <a:picLocks noChangeAspect="1" noChangeArrowheads="1"/>
          </p:cNvPicPr>
          <p:nvPr/>
        </p:nvPicPr>
        <p:blipFill>
          <a:blip r:embed="rId4"/>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12387789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ZA" b="1" kern="1200" dirty="0" smtClean="0">
                <a:solidFill>
                  <a:schemeClr val="accent4"/>
                </a:solidFill>
                <a:latin typeface="Cambria" panose="02040503050406030204" pitchFamily="18" charset="0"/>
                <a:cs typeface="Calibri"/>
              </a:rPr>
              <a:t>KEY CONSIDERATIONS</a:t>
            </a:r>
            <a:endParaRPr lang="en-ZA" b="1" kern="1200" dirty="0">
              <a:solidFill>
                <a:schemeClr val="accent4"/>
              </a:solidFill>
              <a:latin typeface="Cambria" panose="02040503050406030204" pitchFamily="18" charset="0"/>
              <a:cs typeface="Calibri"/>
            </a:endParaRPr>
          </a:p>
        </p:txBody>
      </p:sp>
      <p:sp>
        <p:nvSpPr>
          <p:cNvPr id="3" name="Content Placeholder 2"/>
          <p:cNvSpPr>
            <a:spLocks noGrp="1"/>
          </p:cNvSpPr>
          <p:nvPr>
            <p:ph idx="1"/>
          </p:nvPr>
        </p:nvSpPr>
        <p:spPr>
          <a:xfrm>
            <a:off x="685800" y="1066800"/>
            <a:ext cx="7772400" cy="4953000"/>
          </a:xfrm>
        </p:spPr>
        <p:txBody>
          <a:bodyPr>
            <a:normAutofit fontScale="70000" lnSpcReduction="20000"/>
          </a:bodyPr>
          <a:lstStyle/>
          <a:p>
            <a:pPr marL="514350" indent="-514350">
              <a:buFont typeface="+mj-lt"/>
              <a:buAutoNum type="arabicPeriod"/>
            </a:pPr>
            <a:r>
              <a:rPr lang="en-ZA" dirty="0" smtClean="0"/>
              <a:t>How to internalise the </a:t>
            </a:r>
            <a:r>
              <a:rPr lang="en-US" dirty="0"/>
              <a:t>Sustainable Livelihoods </a:t>
            </a:r>
            <a:r>
              <a:rPr lang="en-US" dirty="0" smtClean="0"/>
              <a:t>(SL) concept within Public Bodies e.g.</a:t>
            </a:r>
          </a:p>
          <a:p>
            <a:pPr lvl="1" algn="just"/>
            <a:r>
              <a:rPr lang="en-ZA" dirty="0" smtClean="0"/>
              <a:t>Include indicators for SL </a:t>
            </a:r>
            <a:r>
              <a:rPr lang="en-ZA" dirty="0"/>
              <a:t>outcomes in EPWP reporting </a:t>
            </a:r>
            <a:r>
              <a:rPr lang="en-ZA" dirty="0" smtClean="0"/>
              <a:t>system?</a:t>
            </a:r>
            <a:endParaRPr lang="en-ZA" dirty="0"/>
          </a:p>
          <a:p>
            <a:pPr lvl="1" algn="just"/>
            <a:r>
              <a:rPr lang="en-ZA" dirty="0"/>
              <a:t>Include in personal performance </a:t>
            </a:r>
            <a:r>
              <a:rPr lang="en-ZA" dirty="0" smtClean="0"/>
              <a:t>reports?</a:t>
            </a:r>
            <a:endParaRPr lang="en-ZA" dirty="0"/>
          </a:p>
          <a:p>
            <a:pPr lvl="1" algn="just"/>
            <a:r>
              <a:rPr lang="en-ZA" dirty="0"/>
              <a:t>Include as a standing item in agenda of regular </a:t>
            </a:r>
            <a:r>
              <a:rPr lang="en-ZA" dirty="0" smtClean="0"/>
              <a:t>meetings?</a:t>
            </a:r>
            <a:endParaRPr lang="en-ZA" dirty="0"/>
          </a:p>
          <a:p>
            <a:pPr lvl="1" algn="just"/>
            <a:r>
              <a:rPr lang="en-ZA" dirty="0" smtClean="0"/>
              <a:t>Carry out awareness campaigns?</a:t>
            </a:r>
            <a:endParaRPr lang="en-ZA" dirty="0"/>
          </a:p>
          <a:p>
            <a:pPr marL="514350" indent="-514350" algn="just">
              <a:buFont typeface="+mj-lt"/>
              <a:buAutoNum type="arabicPeriod"/>
            </a:pPr>
            <a:r>
              <a:rPr lang="en-ZA" dirty="0" smtClean="0"/>
              <a:t>How to secure buy-in to the </a:t>
            </a:r>
            <a:r>
              <a:rPr lang="en-US" dirty="0"/>
              <a:t>Sustainable Livelihoods </a:t>
            </a:r>
            <a:r>
              <a:rPr lang="en-ZA" dirty="0" smtClean="0"/>
              <a:t>concept by other EPWP stakeholders.</a:t>
            </a:r>
          </a:p>
          <a:p>
            <a:pPr lvl="1" algn="just">
              <a:buFont typeface="+mj-lt"/>
              <a:buChar char="–"/>
            </a:pPr>
            <a:r>
              <a:rPr lang="en-ZA" sz="2900" dirty="0"/>
              <a:t>Include in public procurement processes?</a:t>
            </a:r>
          </a:p>
          <a:p>
            <a:pPr marL="514350" indent="-514350" algn="just">
              <a:buFont typeface="+mj-lt"/>
              <a:buAutoNum type="arabicPeriod"/>
            </a:pPr>
            <a:r>
              <a:rPr lang="en-US" dirty="0" smtClean="0"/>
              <a:t>Quantification of Work Opportunities associated with Sustainable Livelihoods outcomes.</a:t>
            </a:r>
          </a:p>
          <a:p>
            <a:pPr lvl="1" algn="just">
              <a:buFont typeface="+mj-lt"/>
              <a:buChar char="–"/>
            </a:pPr>
            <a:r>
              <a:rPr lang="en-US" sz="2900" dirty="0"/>
              <a:t>How much of work opportunities created by entrepreneurs can be attributed to the EWP?</a:t>
            </a:r>
          </a:p>
          <a:p>
            <a:pPr marL="514350" indent="-514350" algn="just">
              <a:buFont typeface="+mj-lt"/>
              <a:buAutoNum type="arabicPeriod"/>
            </a:pPr>
            <a:r>
              <a:rPr lang="en-US" dirty="0" smtClean="0"/>
              <a:t>Quantification </a:t>
            </a:r>
            <a:r>
              <a:rPr lang="en-US" dirty="0"/>
              <a:t>of </a:t>
            </a:r>
            <a:r>
              <a:rPr lang="en-US" dirty="0" smtClean="0"/>
              <a:t>non </a:t>
            </a:r>
            <a:r>
              <a:rPr lang="en-US" dirty="0"/>
              <a:t>employment Sustainable Livelihoods </a:t>
            </a:r>
            <a:r>
              <a:rPr lang="en-US" dirty="0" smtClean="0"/>
              <a:t>outcomes.</a:t>
            </a:r>
            <a:endParaRPr lang="en-ZA" dirty="0"/>
          </a:p>
          <a:p>
            <a:pPr marL="514350" indent="-514350" algn="just">
              <a:buFont typeface="+mj-lt"/>
              <a:buAutoNum type="arabicPeriod"/>
            </a:pPr>
            <a:endParaRPr lang="en-ZA" dirty="0"/>
          </a:p>
        </p:txBody>
      </p:sp>
      <p:pic>
        <p:nvPicPr>
          <p:cNvPr id="4" name="Picture 4" descr="ILO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EPWP letterhead temp-1 (2)"/>
          <p:cNvPicPr>
            <a:picLocks noChangeAspect="1" noChangeArrowheads="1"/>
          </p:cNvPicPr>
          <p:nvPr/>
        </p:nvPicPr>
        <p:blipFill>
          <a:blip r:embed="rId3"/>
          <a:srcRect l="54251" b="12849"/>
          <a:stretch>
            <a:fillRect/>
          </a:stretch>
        </p:blipFill>
        <p:spPr bwMode="auto">
          <a:xfrm>
            <a:off x="6011863" y="6146800"/>
            <a:ext cx="1943100" cy="669925"/>
          </a:xfrm>
          <a:prstGeom prst="rect">
            <a:avLst/>
          </a:prstGeom>
          <a:noFill/>
          <a:ln w="9525">
            <a:noFill/>
            <a:miter lim="800000"/>
            <a:headEnd/>
            <a:tailEnd/>
          </a:ln>
          <a:effectLst/>
        </p:spPr>
      </p:pic>
    </p:spTree>
    <p:extLst>
      <p:ext uri="{BB962C8B-B14F-4D97-AF65-F5344CB8AC3E}">
        <p14:creationId xmlns:p14="http://schemas.microsoft.com/office/powerpoint/2010/main" val="3842151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6613"/>
            <a:ext cx="7772400" cy="5106987"/>
          </a:xfrm>
        </p:spPr>
        <p:txBody>
          <a:bodyPr/>
          <a:lstStyle/>
          <a:p>
            <a:pPr>
              <a:buClr>
                <a:srgbClr val="FF0000"/>
              </a:buClr>
              <a:buFont typeface="Wingdings" panose="05000000000000000000" pitchFamily="2" charset="2"/>
              <a:buChar char="q"/>
            </a:pPr>
            <a:r>
              <a:rPr lang="en-ZA" sz="2400" b="1" dirty="0" smtClean="0"/>
              <a:t>Frankenberger, Timothy R. </a:t>
            </a:r>
            <a:r>
              <a:rPr lang="en-ZA" sz="2400" dirty="0"/>
              <a:t>A brief overview of sustainable livelihoods </a:t>
            </a:r>
            <a:r>
              <a:rPr lang="en-ZA" sz="2400" dirty="0" smtClean="0"/>
              <a:t>approaches</a:t>
            </a:r>
          </a:p>
          <a:p>
            <a:pPr>
              <a:buClr>
                <a:srgbClr val="FF0000"/>
              </a:buClr>
              <a:buFont typeface="Wingdings" panose="05000000000000000000" pitchFamily="2" charset="2"/>
              <a:buChar char="q"/>
            </a:pPr>
            <a:r>
              <a:rPr lang="en-ZA" sz="2400" dirty="0" smtClean="0"/>
              <a:t>The Sustainable </a:t>
            </a:r>
            <a:r>
              <a:rPr lang="en-ZA" sz="2400" dirty="0"/>
              <a:t>Livelihoods Framework </a:t>
            </a:r>
            <a:r>
              <a:rPr lang="en-ZA" sz="2400" dirty="0">
                <a:hlinkClick r:id="rId3"/>
              </a:rPr>
              <a:t>http://</a:t>
            </a:r>
            <a:r>
              <a:rPr lang="en-ZA" sz="2400" dirty="0" smtClean="0">
                <a:hlinkClick r:id="rId3"/>
              </a:rPr>
              <a:t>tamarackcommunity.ca/downloads/vc/Sustainable_Livelihoods.pdf</a:t>
            </a:r>
            <a:endParaRPr lang="en-ZA" sz="2400" dirty="0" smtClean="0"/>
          </a:p>
          <a:p>
            <a:pPr>
              <a:buClr>
                <a:srgbClr val="FF0000"/>
              </a:buClr>
              <a:buFont typeface="Wingdings" panose="05000000000000000000" pitchFamily="2" charset="2"/>
              <a:buChar char="q"/>
            </a:pPr>
            <a:r>
              <a:rPr lang="en-GB" sz="2400" dirty="0" smtClean="0"/>
              <a:t>Rengasamy Srinivasan. 2008. </a:t>
            </a:r>
            <a:r>
              <a:rPr lang="en-GB" sz="2400" b="1" dirty="0" smtClean="0"/>
              <a:t>Sustainable </a:t>
            </a:r>
            <a:r>
              <a:rPr lang="en-GB" sz="2400" b="1" dirty="0"/>
              <a:t>Livelihood SR Presentation </a:t>
            </a:r>
            <a:r>
              <a:rPr lang="en-GB" sz="2400" b="1" dirty="0" smtClean="0"/>
              <a:t>Transcript </a:t>
            </a:r>
            <a:r>
              <a:rPr lang="en-GB" sz="2400" u="sng" dirty="0" smtClean="0">
                <a:hlinkClick r:id="rId4"/>
              </a:rPr>
              <a:t>http</a:t>
            </a:r>
            <a:r>
              <a:rPr lang="en-GB" sz="2400" u="sng" dirty="0">
                <a:hlinkClick r:id="rId4"/>
              </a:rPr>
              <a:t>://www.slideshare.net/srengasamy/sustainable-livelihood-sr-presentation-777132</a:t>
            </a:r>
            <a:endParaRPr lang="en-GB" sz="2400" dirty="0"/>
          </a:p>
          <a:p>
            <a:pPr>
              <a:buClr>
                <a:srgbClr val="FF0000"/>
              </a:buClr>
              <a:buFont typeface="Wingdings" panose="05000000000000000000" pitchFamily="2" charset="2"/>
              <a:buChar char="q"/>
            </a:pPr>
            <a:r>
              <a:rPr lang="it-IT" altLang="en-US" sz="2400" dirty="0"/>
              <a:t>IFAD </a:t>
            </a:r>
            <a:r>
              <a:rPr lang="en-GB" altLang="en-US" sz="2400" dirty="0"/>
              <a:t>S</a:t>
            </a:r>
            <a:r>
              <a:rPr lang="it-IT" altLang="en-US" sz="2400" dirty="0"/>
              <a:t>L </a:t>
            </a:r>
            <a:r>
              <a:rPr lang="it-IT" altLang="en-US" sz="2400" dirty="0" smtClean="0"/>
              <a:t>Workshop</a:t>
            </a:r>
          </a:p>
          <a:p>
            <a:pPr>
              <a:buClr>
                <a:srgbClr val="FF0000"/>
              </a:buClr>
              <a:buFont typeface="Wingdings" panose="05000000000000000000" pitchFamily="2" charset="2"/>
              <a:buChar char="q"/>
            </a:pPr>
            <a:r>
              <a:rPr lang="it-IT" altLang="en-US" sz="2400" dirty="0" smtClean="0"/>
              <a:t>EPWP Sustainable Livelihoods Dialogue Report. 11 Sept 2014</a:t>
            </a:r>
            <a:endParaRPr lang="en-GB" altLang="en-US" sz="2400" dirty="0"/>
          </a:p>
          <a:p>
            <a:endParaRPr lang="en-ZA" sz="2400" dirty="0" smtClean="0"/>
          </a:p>
          <a:p>
            <a:endParaRPr lang="en-ZA" sz="2400" dirty="0" smtClean="0"/>
          </a:p>
          <a:p>
            <a:endParaRPr lang="en-ZA" sz="2400" dirty="0"/>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38</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5">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1219200" y="152400"/>
            <a:ext cx="6172200" cy="584776"/>
          </a:xfrm>
          <a:prstGeom prst="rect">
            <a:avLst/>
          </a:prstGeom>
        </p:spPr>
        <p:txBody>
          <a:bodyPr wrap="square">
            <a:spAutoFit/>
          </a:bodyPr>
          <a:lstStyle/>
          <a:p>
            <a:pPr algn="ctr"/>
            <a:r>
              <a:rPr lang="en-US" sz="3200" b="1" dirty="0" smtClean="0">
                <a:solidFill>
                  <a:schemeClr val="accent4"/>
                </a:solidFill>
                <a:latin typeface="Calibri"/>
                <a:cs typeface="Calibri"/>
              </a:rPr>
              <a:t>REFERENCES</a:t>
            </a:r>
            <a:endParaRPr lang="en-US" sz="3200" dirty="0">
              <a:latin typeface="Calibri"/>
              <a:cs typeface="Calibri"/>
            </a:endParaRPr>
          </a:p>
        </p:txBody>
      </p:sp>
      <p:pic>
        <p:nvPicPr>
          <p:cNvPr id="10" name="Picture 4" descr="ILO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499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85F2CE3-ED67-0143-8BD8-77B60C529F17}" type="slidenum">
              <a:rPr lang="en-US">
                <a:solidFill>
                  <a:srgbClr val="000000"/>
                </a:solidFill>
                <a:ea typeface="ＭＳ Ｐゴシック" pitchFamily="12" charset="-128"/>
                <a:cs typeface="ＭＳ Ｐゴシック" pitchFamily="12" charset="-128"/>
              </a:rPr>
              <a:pPr/>
              <a:t>39</a:t>
            </a:fld>
            <a:endParaRPr lang="en-US" dirty="0">
              <a:solidFill>
                <a:srgbClr val="000000"/>
              </a:solidFill>
              <a:ea typeface="ＭＳ Ｐゴシック" pitchFamily="12" charset="-128"/>
              <a:cs typeface="ＭＳ Ｐゴシック" pitchFamily="12" charset="-128"/>
            </a:endParaRPr>
          </a:p>
        </p:txBody>
      </p:sp>
      <p:pic>
        <p:nvPicPr>
          <p:cNvPr id="14339" name="Picture 5" descr="EPWP letterhead temp-1 (2)"/>
          <p:cNvPicPr>
            <a:picLocks noChangeAspect="1" noChangeArrowheads="1"/>
          </p:cNvPicPr>
          <p:nvPr/>
        </p:nvPicPr>
        <p:blipFill>
          <a:blip r:embed="rId2"/>
          <a:srcRect l="54251" b="12849"/>
          <a:stretch>
            <a:fillRect/>
          </a:stretch>
        </p:blipFill>
        <p:spPr bwMode="auto">
          <a:xfrm>
            <a:off x="6011863" y="6146800"/>
            <a:ext cx="1943100" cy="669925"/>
          </a:xfrm>
          <a:prstGeom prst="rect">
            <a:avLst/>
          </a:prstGeom>
          <a:noFill/>
          <a:ln w="9525">
            <a:noFill/>
            <a:miter lim="800000"/>
            <a:headEnd/>
            <a:tailEnd/>
          </a:ln>
          <a:effectLst/>
        </p:spPr>
      </p:pic>
      <p:sp>
        <p:nvSpPr>
          <p:cNvPr id="14340" name="Line 3"/>
          <p:cNvSpPr>
            <a:spLocks noChangeShapeType="1"/>
          </p:cNvSpPr>
          <p:nvPr/>
        </p:nvSpPr>
        <p:spPr bwMode="auto">
          <a:xfrm>
            <a:off x="0" y="1125538"/>
            <a:ext cx="9144000" cy="0"/>
          </a:xfrm>
          <a:prstGeom prst="line">
            <a:avLst/>
          </a:prstGeom>
          <a:noFill/>
          <a:ln w="38100">
            <a:solidFill>
              <a:srgbClr val="FF9900"/>
            </a:solidFill>
            <a:round/>
            <a:headEnd/>
            <a:tailEnd/>
          </a:ln>
        </p:spPr>
        <p:txBody>
          <a:bodyPr>
            <a:prstTxWarp prst="textNoShape">
              <a:avLst/>
            </a:prstTxWarp>
          </a:bodyPr>
          <a:lstStyle/>
          <a:p>
            <a:endParaRPr lang="en-US" dirty="0"/>
          </a:p>
        </p:txBody>
      </p:sp>
      <p:sp>
        <p:nvSpPr>
          <p:cNvPr id="8" name="Title 2"/>
          <p:cNvSpPr txBox="1">
            <a:spLocks/>
          </p:cNvSpPr>
          <p:nvPr/>
        </p:nvSpPr>
        <p:spPr bwMode="auto">
          <a:xfrm>
            <a:off x="914400" y="2514600"/>
            <a:ext cx="64008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a:lstStyle>
          <a:p>
            <a:pPr>
              <a:spcBef>
                <a:spcPct val="50000"/>
              </a:spcBef>
              <a:defRPr/>
            </a:pPr>
            <a:r>
              <a:rPr lang="en-GB" sz="3200" b="1" kern="0" dirty="0" smtClean="0">
                <a:solidFill>
                  <a:schemeClr val="tx1"/>
                </a:solidFill>
                <a:latin typeface="Calibri"/>
                <a:cs typeface="Calibri"/>
              </a:rPr>
              <a:t>     </a:t>
            </a:r>
            <a:r>
              <a:rPr lang="en-GB" sz="6600" b="1" kern="0" dirty="0" smtClean="0">
                <a:solidFill>
                  <a:schemeClr val="tx1"/>
                </a:solidFill>
                <a:latin typeface="Arial" panose="020B0604020202020204" pitchFamily="34" charset="0"/>
                <a:cs typeface="Arial" panose="020B0604020202020204" pitchFamily="34" charset="0"/>
              </a:rPr>
              <a:t>I THANK YOU</a:t>
            </a:r>
            <a:endParaRPr lang="en-GB" sz="6600" b="1" kern="0" dirty="0">
              <a:solidFill>
                <a:schemeClr val="tx1"/>
              </a:solidFill>
              <a:latin typeface="Arial" panose="020B0604020202020204" pitchFamily="34" charset="0"/>
              <a:cs typeface="Arial" panose="020B0604020202020204" pitchFamily="34" charset="0"/>
            </a:endParaRPr>
          </a:p>
        </p:txBody>
      </p:sp>
      <p:pic>
        <p:nvPicPr>
          <p:cNvPr id="7" name="Picture 4" descr="IL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9457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4</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152400" y="152400"/>
            <a:ext cx="8915400" cy="584775"/>
          </a:xfrm>
          <a:prstGeom prst="rect">
            <a:avLst/>
          </a:prstGeom>
        </p:spPr>
        <p:txBody>
          <a:bodyPr wrap="square">
            <a:spAutoFit/>
          </a:bodyPr>
          <a:lstStyle/>
          <a:p>
            <a:r>
              <a:rPr lang="en-US" sz="3200" b="1" dirty="0" smtClean="0">
                <a:latin typeface="Calibri"/>
                <a:cs typeface="Calibri"/>
              </a:rPr>
              <a:t>EVOLUTION OF EPWP PERFORMANCE INDICATORS</a:t>
            </a:r>
            <a:endParaRPr lang="en-US" sz="3200" b="1" dirty="0">
              <a:latin typeface="Calibri"/>
              <a:cs typeface="Calibri"/>
            </a:endParaRPr>
          </a:p>
        </p:txBody>
      </p:sp>
      <p:sp>
        <p:nvSpPr>
          <p:cNvPr id="13" name="Content Placeholder 2"/>
          <p:cNvSpPr>
            <a:spLocks noGrp="1"/>
          </p:cNvSpPr>
          <p:nvPr>
            <p:ph idx="1"/>
          </p:nvPr>
        </p:nvSpPr>
        <p:spPr>
          <a:xfrm>
            <a:off x="457200" y="1066800"/>
            <a:ext cx="7772400" cy="4114800"/>
          </a:xfrm>
        </p:spPr>
        <p:txBody>
          <a:bodyPr/>
          <a:lstStyle/>
          <a:p>
            <a:pPr algn="just">
              <a:buClr>
                <a:srgbClr val="FF0000"/>
              </a:buClr>
              <a:buFont typeface="Wingdings" panose="05000000000000000000" pitchFamily="2" charset="2"/>
              <a:buChar char="q"/>
            </a:pPr>
            <a:r>
              <a:rPr lang="en-US" sz="2400" b="1" dirty="0" smtClean="0">
                <a:latin typeface="Calibri"/>
                <a:cs typeface="Calibri"/>
              </a:rPr>
              <a:t>Phase 1 – Work Opportunity (WO)</a:t>
            </a:r>
          </a:p>
          <a:p>
            <a:pPr algn="just">
              <a:buClr>
                <a:srgbClr val="FF0000"/>
              </a:buClr>
              <a:buFont typeface="Wingdings" panose="05000000000000000000" pitchFamily="2" charset="2"/>
              <a:buChar char="q"/>
            </a:pPr>
            <a:r>
              <a:rPr lang="en-US" sz="2400" b="1" dirty="0" smtClean="0">
                <a:latin typeface="Calibri"/>
                <a:cs typeface="Calibri"/>
              </a:rPr>
              <a:t>Phase 2 – WO+ Full Time Equivalent (FTE)</a:t>
            </a:r>
          </a:p>
          <a:p>
            <a:pPr algn="just">
              <a:buClr>
                <a:srgbClr val="FF0000"/>
              </a:buClr>
              <a:buFont typeface="Wingdings" panose="05000000000000000000" pitchFamily="2" charset="2"/>
              <a:buChar char="q"/>
            </a:pPr>
            <a:r>
              <a:rPr lang="en-US" sz="2400" b="1" dirty="0" smtClean="0">
                <a:latin typeface="Calibri"/>
                <a:cs typeface="Calibri"/>
              </a:rPr>
              <a:t>Phase 3 -  WO + FTE +Labour Intensity (LI)</a:t>
            </a:r>
          </a:p>
          <a:p>
            <a:pPr algn="just"/>
            <a:endParaRPr lang="en-ZA" sz="2400" dirty="0">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2296345163"/>
              </p:ext>
            </p:extLst>
          </p:nvPr>
        </p:nvGraphicFramePr>
        <p:xfrm>
          <a:off x="1219200" y="1920299"/>
          <a:ext cx="73152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4" name="Picture 4" descr="ILO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180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5">
                                            <p:graphicEl>
                                              <a:dgm id="{F2699E8D-966D-4217-8061-9845A2D1F0CC}"/>
                                            </p:graphicEl>
                                          </p:spTgt>
                                        </p:tgtEl>
                                        <p:attrNameLst>
                                          <p:attrName>style.visibility</p:attrName>
                                        </p:attrNameLst>
                                      </p:cBhvr>
                                      <p:to>
                                        <p:strVal val="visible"/>
                                      </p:to>
                                    </p:set>
                                    <p:anim calcmode="lin" valueType="num">
                                      <p:cBhvr additive="base">
                                        <p:cTn id="25" dur="500" fill="hold"/>
                                        <p:tgtEl>
                                          <p:spTgt spid="5">
                                            <p:graphicEl>
                                              <a:dgm id="{F2699E8D-966D-4217-8061-9845A2D1F0CC}"/>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F2699E8D-966D-4217-8061-9845A2D1F0CC}"/>
                                            </p:graphicEl>
                                          </p:spTgt>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5">
                                            <p:graphicEl>
                                              <a:dgm id="{08177DB7-BAB2-4041-9A64-27F98A9381EE}"/>
                                            </p:graphicEl>
                                          </p:spTgt>
                                        </p:tgtEl>
                                        <p:attrNameLst>
                                          <p:attrName>style.visibility</p:attrName>
                                        </p:attrNameLst>
                                      </p:cBhvr>
                                      <p:to>
                                        <p:strVal val="visible"/>
                                      </p:to>
                                    </p:set>
                                    <p:anim calcmode="lin" valueType="num">
                                      <p:cBhvr additive="base">
                                        <p:cTn id="29" dur="500" fill="hold"/>
                                        <p:tgtEl>
                                          <p:spTgt spid="5">
                                            <p:graphicEl>
                                              <a:dgm id="{08177DB7-BAB2-4041-9A64-27F98A9381EE}"/>
                                            </p:graphic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graphicEl>
                                              <a:dgm id="{08177DB7-BAB2-4041-9A64-27F98A9381EE}"/>
                                            </p:graphic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3" fill="hold" grpId="0" nodeType="clickEffect">
                                  <p:stCondLst>
                                    <p:cond delay="0"/>
                                  </p:stCondLst>
                                  <p:childTnLst>
                                    <p:set>
                                      <p:cBhvr>
                                        <p:cTn id="34" dur="1" fill="hold">
                                          <p:stCondLst>
                                            <p:cond delay="0"/>
                                          </p:stCondLst>
                                        </p:cTn>
                                        <p:tgtEl>
                                          <p:spTgt spid="5">
                                            <p:graphicEl>
                                              <a:dgm id="{98A5906F-5D1B-4065-BAD9-74D5A407DF54}"/>
                                            </p:graphicEl>
                                          </p:spTgt>
                                        </p:tgtEl>
                                        <p:attrNameLst>
                                          <p:attrName>style.visibility</p:attrName>
                                        </p:attrNameLst>
                                      </p:cBhvr>
                                      <p:to>
                                        <p:strVal val="visible"/>
                                      </p:to>
                                    </p:set>
                                    <p:anim calcmode="lin" valueType="num">
                                      <p:cBhvr additive="base">
                                        <p:cTn id="35" dur="500" fill="hold"/>
                                        <p:tgtEl>
                                          <p:spTgt spid="5">
                                            <p:graphicEl>
                                              <a:dgm id="{98A5906F-5D1B-4065-BAD9-74D5A407DF54}"/>
                                            </p:graphic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graphicEl>
                                              <a:dgm id="{98A5906F-5D1B-4065-BAD9-74D5A407DF54}"/>
                                            </p:graphic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5">
                                            <p:graphicEl>
                                              <a:dgm id="{8253511F-7ACB-4FCC-A814-E0385DE9B182}"/>
                                            </p:graphicEl>
                                          </p:spTgt>
                                        </p:tgtEl>
                                        <p:attrNameLst>
                                          <p:attrName>style.visibility</p:attrName>
                                        </p:attrNameLst>
                                      </p:cBhvr>
                                      <p:to>
                                        <p:strVal val="visible"/>
                                      </p:to>
                                    </p:set>
                                    <p:anim calcmode="lin" valueType="num">
                                      <p:cBhvr additive="base">
                                        <p:cTn id="39" dur="500" fill="hold"/>
                                        <p:tgtEl>
                                          <p:spTgt spid="5">
                                            <p:graphicEl>
                                              <a:dgm id="{8253511F-7ACB-4FCC-A814-E0385DE9B182}"/>
                                            </p:graphic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5">
                                            <p:graphicEl>
                                              <a:dgm id="{8253511F-7ACB-4FCC-A814-E0385DE9B182}"/>
                                            </p:graphicEl>
                                          </p:spTgt>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3" fill="hold" grpId="0" nodeType="clickEffect">
                                  <p:stCondLst>
                                    <p:cond delay="0"/>
                                  </p:stCondLst>
                                  <p:childTnLst>
                                    <p:set>
                                      <p:cBhvr>
                                        <p:cTn id="44" dur="1" fill="hold">
                                          <p:stCondLst>
                                            <p:cond delay="0"/>
                                          </p:stCondLst>
                                        </p:cTn>
                                        <p:tgtEl>
                                          <p:spTgt spid="5">
                                            <p:graphicEl>
                                              <a:dgm id="{4600E619-41DB-4988-99C5-527190CC227B}"/>
                                            </p:graphicEl>
                                          </p:spTgt>
                                        </p:tgtEl>
                                        <p:attrNameLst>
                                          <p:attrName>style.visibility</p:attrName>
                                        </p:attrNameLst>
                                      </p:cBhvr>
                                      <p:to>
                                        <p:strVal val="visible"/>
                                      </p:to>
                                    </p:set>
                                    <p:anim calcmode="lin" valueType="num">
                                      <p:cBhvr additive="base">
                                        <p:cTn id="45" dur="500" fill="hold"/>
                                        <p:tgtEl>
                                          <p:spTgt spid="5">
                                            <p:graphicEl>
                                              <a:dgm id="{4600E619-41DB-4988-99C5-527190CC227B}"/>
                                            </p:graphic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5">
                                            <p:graphicEl>
                                              <a:dgm id="{4600E619-41DB-4988-99C5-527190CC227B}"/>
                                            </p:graphicEl>
                                          </p:spTgt>
                                        </p:tgtEl>
                                        <p:attrNameLst>
                                          <p:attrName>ppt_y</p:attrName>
                                        </p:attrNameLst>
                                      </p:cBhvr>
                                      <p:tavLst>
                                        <p:tav tm="0">
                                          <p:val>
                                            <p:strVal val="0-#ppt_h/2"/>
                                          </p:val>
                                        </p:tav>
                                        <p:tav tm="100000">
                                          <p:val>
                                            <p:strVal val="#ppt_y"/>
                                          </p:val>
                                        </p:tav>
                                      </p:tavLst>
                                    </p:anim>
                                  </p:childTnLst>
                                </p:cTn>
                              </p:par>
                              <p:par>
                                <p:cTn id="47" presetID="2" presetClass="entr" presetSubtype="3" fill="hold" grpId="0" nodeType="withEffect">
                                  <p:stCondLst>
                                    <p:cond delay="0"/>
                                  </p:stCondLst>
                                  <p:childTnLst>
                                    <p:set>
                                      <p:cBhvr>
                                        <p:cTn id="48" dur="1" fill="hold">
                                          <p:stCondLst>
                                            <p:cond delay="0"/>
                                          </p:stCondLst>
                                        </p:cTn>
                                        <p:tgtEl>
                                          <p:spTgt spid="5">
                                            <p:graphicEl>
                                              <a:dgm id="{16E645B9-1228-427A-A49C-AE44FE141F10}"/>
                                            </p:graphicEl>
                                          </p:spTgt>
                                        </p:tgtEl>
                                        <p:attrNameLst>
                                          <p:attrName>style.visibility</p:attrName>
                                        </p:attrNameLst>
                                      </p:cBhvr>
                                      <p:to>
                                        <p:strVal val="visible"/>
                                      </p:to>
                                    </p:set>
                                    <p:anim calcmode="lin" valueType="num">
                                      <p:cBhvr additive="base">
                                        <p:cTn id="49" dur="500" fill="hold"/>
                                        <p:tgtEl>
                                          <p:spTgt spid="5">
                                            <p:graphicEl>
                                              <a:dgm id="{16E645B9-1228-427A-A49C-AE44FE141F10}"/>
                                            </p:graphic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
                                            <p:graphicEl>
                                              <a:dgm id="{16E645B9-1228-427A-A49C-AE44FE141F10}"/>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5</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8362950" cy="584775"/>
          </a:xfrm>
          <a:prstGeom prst="rect">
            <a:avLst/>
          </a:prstGeom>
        </p:spPr>
        <p:txBody>
          <a:bodyPr wrap="square">
            <a:spAutoFit/>
          </a:bodyPr>
          <a:lstStyle/>
          <a:p>
            <a:r>
              <a:rPr lang="en-US" sz="3200" b="1" dirty="0" smtClean="0">
                <a:latin typeface="Calibri"/>
                <a:cs typeface="Calibri"/>
              </a:rPr>
              <a:t>TYPICAL PROJECT COST ELEMENTS</a:t>
            </a:r>
            <a:endParaRPr lang="en-US" sz="3200" b="1" dirty="0">
              <a:latin typeface="Calibri"/>
              <a:cs typeface="Calibri"/>
            </a:endParaRPr>
          </a:p>
        </p:txBody>
      </p:sp>
      <p:sp>
        <p:nvSpPr>
          <p:cNvPr id="13" name="Content Placeholder 2"/>
          <p:cNvSpPr>
            <a:spLocks noGrp="1"/>
          </p:cNvSpPr>
          <p:nvPr>
            <p:ph idx="1"/>
          </p:nvPr>
        </p:nvSpPr>
        <p:spPr>
          <a:xfrm>
            <a:off x="423080" y="852534"/>
            <a:ext cx="8397069" cy="5167265"/>
          </a:xfrm>
        </p:spPr>
        <p:txBody>
          <a:bodyPr/>
          <a:lstStyle/>
          <a:p>
            <a:pPr algn="just">
              <a:buClr>
                <a:srgbClr val="FF0000"/>
              </a:buClr>
              <a:buFont typeface="Wingdings" panose="05000000000000000000" pitchFamily="2" charset="2"/>
              <a:buChar char="q"/>
            </a:pPr>
            <a:r>
              <a:rPr lang="en-US" sz="2200" dirty="0" smtClean="0">
                <a:latin typeface="Calibri"/>
                <a:cs typeface="Arial" panose="020B0604020202020204" pitchFamily="34" charset="0"/>
              </a:rPr>
              <a:t>A typical project has several cost elements which may include;</a:t>
            </a:r>
            <a:r>
              <a:rPr lang="en-ZA" sz="2200" dirty="0" smtClean="0">
                <a:latin typeface="Calibri"/>
                <a:cs typeface="Arial" panose="020B0604020202020204" pitchFamily="34" charset="0"/>
              </a:rPr>
              <a:t> </a:t>
            </a:r>
            <a:endParaRPr lang="en-ZA" sz="2200" dirty="0">
              <a:latin typeface="Arial" panose="020B0604020202020204" pitchFamily="34" charset="0"/>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2754797677"/>
              </p:ext>
            </p:extLst>
          </p:nvPr>
        </p:nvGraphicFramePr>
        <p:xfrm>
          <a:off x="1524000" y="1397000"/>
          <a:ext cx="42672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ounded Rectangle 2"/>
          <p:cNvSpPr/>
          <p:nvPr/>
        </p:nvSpPr>
        <p:spPr bwMode="auto">
          <a:xfrm>
            <a:off x="6553200" y="1524000"/>
            <a:ext cx="2057400" cy="4025920"/>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endParaRPr>
          </a:p>
        </p:txBody>
      </p:sp>
      <p:sp>
        <p:nvSpPr>
          <p:cNvPr id="5" name="TextBox 4"/>
          <p:cNvSpPr txBox="1"/>
          <p:nvPr/>
        </p:nvSpPr>
        <p:spPr>
          <a:xfrm>
            <a:off x="6545239" y="1952144"/>
            <a:ext cx="2057400" cy="3416320"/>
          </a:xfrm>
          <a:prstGeom prst="rect">
            <a:avLst/>
          </a:prstGeom>
          <a:noFill/>
        </p:spPr>
        <p:txBody>
          <a:bodyPr wrap="square" rtlCol="0">
            <a:spAutoFit/>
          </a:bodyPr>
          <a:lstStyle/>
          <a:p>
            <a:r>
              <a:rPr lang="en-GB" dirty="0" smtClean="0"/>
              <a:t>The sum of all these cost elements is Total Project Expenditure.</a:t>
            </a:r>
          </a:p>
          <a:p>
            <a:endParaRPr lang="en-GB" dirty="0"/>
          </a:p>
          <a:p>
            <a:r>
              <a:rPr lang="en-GB" dirty="0" smtClean="0"/>
              <a:t>LABOUR INTENSITY is the expenditure on unskilled labour expressed as a % of Total Project Expenditure</a:t>
            </a:r>
            <a:endParaRPr lang="en-GB" dirty="0"/>
          </a:p>
        </p:txBody>
      </p:sp>
      <p:pic>
        <p:nvPicPr>
          <p:cNvPr id="14" name="Picture 4" descr="ILO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558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1"/>
            <a:ext cx="8839200" cy="762000"/>
          </a:xfrm>
        </p:spPr>
        <p:txBody>
          <a:bodyPr>
            <a:normAutofit/>
          </a:bodyPr>
          <a:lstStyle/>
          <a:p>
            <a:r>
              <a:rPr lang="en-US" sz="3000" b="1" dirty="0">
                <a:cs typeface="Calibri"/>
              </a:rPr>
              <a:t>WHAT IS LABOUR INTENSITY &amp; WHY </a:t>
            </a:r>
            <a:r>
              <a:rPr lang="en-US" sz="3000" b="1" dirty="0" smtClean="0">
                <a:cs typeface="Calibri"/>
              </a:rPr>
              <a:t>IS IT </a:t>
            </a:r>
            <a:r>
              <a:rPr lang="en-US" sz="3000" b="1" dirty="0">
                <a:cs typeface="Calibri"/>
              </a:rPr>
              <a:t>IMPORTANT</a:t>
            </a:r>
            <a:r>
              <a:rPr lang="en-US" sz="3000" b="1" dirty="0" smtClean="0">
                <a:cs typeface="Calibri"/>
              </a:rPr>
              <a:t>?</a:t>
            </a:r>
            <a:endParaRPr lang="en-GB" sz="3000" dirty="0"/>
          </a:p>
        </p:txBody>
      </p:sp>
      <p:graphicFrame>
        <p:nvGraphicFramePr>
          <p:cNvPr id="3" name="Diagram 2"/>
          <p:cNvGraphicFramePr/>
          <p:nvPr>
            <p:extLst>
              <p:ext uri="{D42A27DB-BD31-4B8C-83A1-F6EECF244321}">
                <p14:modId xmlns:p14="http://schemas.microsoft.com/office/powerpoint/2010/main" val="2387707051"/>
              </p:ext>
            </p:extLst>
          </p:nvPr>
        </p:nvGraphicFramePr>
        <p:xfrm>
          <a:off x="323850" y="836613"/>
          <a:ext cx="8286750" cy="5868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22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graphicEl>
                                              <a:dgm id="{43B039BA-7C01-4A88-A6A7-3EAA3EA1CAC5}"/>
                                            </p:graphicEl>
                                          </p:spTgt>
                                        </p:tgtEl>
                                        <p:attrNameLst>
                                          <p:attrName>style.visibility</p:attrName>
                                        </p:attrNameLst>
                                      </p:cBhvr>
                                      <p:to>
                                        <p:strVal val="visible"/>
                                      </p:to>
                                    </p:set>
                                    <p:anim calcmode="lin" valueType="num">
                                      <p:cBhvr additive="base">
                                        <p:cTn id="7" dur="500" fill="hold"/>
                                        <p:tgtEl>
                                          <p:spTgt spid="3">
                                            <p:graphicEl>
                                              <a:dgm id="{43B039BA-7C01-4A88-A6A7-3EAA3EA1CAC5}"/>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graphicEl>
                                              <a:dgm id="{43B039BA-7C01-4A88-A6A7-3EAA3EA1CAC5}"/>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graphicEl>
                                              <a:dgm id="{45705D21-7685-40D3-8B95-9A03ED786B57}"/>
                                            </p:graphicEl>
                                          </p:spTgt>
                                        </p:tgtEl>
                                        <p:attrNameLst>
                                          <p:attrName>style.visibility</p:attrName>
                                        </p:attrNameLst>
                                      </p:cBhvr>
                                      <p:to>
                                        <p:strVal val="visible"/>
                                      </p:to>
                                    </p:set>
                                    <p:anim calcmode="lin" valueType="num">
                                      <p:cBhvr additive="base">
                                        <p:cTn id="13" dur="500" fill="hold"/>
                                        <p:tgtEl>
                                          <p:spTgt spid="3">
                                            <p:graphicEl>
                                              <a:dgm id="{45705D21-7685-40D3-8B95-9A03ED786B57}"/>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graphicEl>
                                              <a:dgm id="{45705D21-7685-40D3-8B95-9A03ED786B57}"/>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graphicEl>
                                              <a:dgm id="{8D72AD57-4B22-4876-8C83-EFAC505A99B7}"/>
                                            </p:graphicEl>
                                          </p:spTgt>
                                        </p:tgtEl>
                                        <p:attrNameLst>
                                          <p:attrName>style.visibility</p:attrName>
                                        </p:attrNameLst>
                                      </p:cBhvr>
                                      <p:to>
                                        <p:strVal val="visible"/>
                                      </p:to>
                                    </p:set>
                                    <p:anim calcmode="lin" valueType="num">
                                      <p:cBhvr additive="base">
                                        <p:cTn id="19" dur="500" fill="hold"/>
                                        <p:tgtEl>
                                          <p:spTgt spid="3">
                                            <p:graphicEl>
                                              <a:dgm id="{8D72AD57-4B22-4876-8C83-EFAC505A99B7}"/>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graphicEl>
                                              <a:dgm id="{8D72AD57-4B22-4876-8C83-EFAC505A99B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7</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8362950" cy="584775"/>
          </a:xfrm>
          <a:prstGeom prst="rect">
            <a:avLst/>
          </a:prstGeom>
        </p:spPr>
        <p:txBody>
          <a:bodyPr wrap="square">
            <a:spAutoFit/>
          </a:bodyPr>
          <a:lstStyle/>
          <a:p>
            <a:r>
              <a:rPr lang="en-US" sz="3200" b="1" dirty="0" smtClean="0">
                <a:latin typeface="Calibri"/>
                <a:cs typeface="Calibri"/>
              </a:rPr>
              <a:t>EPWP REQUIREMENTS ON LABOUR INTENSITY</a:t>
            </a:r>
            <a:endParaRPr lang="en-US" sz="3200" b="1" dirty="0">
              <a:latin typeface="Calibri"/>
              <a:cs typeface="Calibri"/>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96148895"/>
              </p:ext>
            </p:extLst>
          </p:nvPr>
        </p:nvGraphicFramePr>
        <p:xfrm>
          <a:off x="323850" y="1066800"/>
          <a:ext cx="836295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1" name="Picture 4" descr="ILO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3937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8</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457200" y="152400"/>
            <a:ext cx="8362950" cy="584775"/>
          </a:xfrm>
          <a:prstGeom prst="rect">
            <a:avLst/>
          </a:prstGeom>
        </p:spPr>
        <p:txBody>
          <a:bodyPr wrap="square">
            <a:spAutoFit/>
          </a:bodyPr>
          <a:lstStyle/>
          <a:p>
            <a:r>
              <a:rPr lang="en-US" sz="3200" b="1" dirty="0" smtClean="0">
                <a:latin typeface="Calibri"/>
                <a:cs typeface="Calibri"/>
              </a:rPr>
              <a:t>MINIMUM LABOUR INTENSITY</a:t>
            </a:r>
            <a:endParaRPr lang="en-US" sz="3200" b="1" dirty="0">
              <a:latin typeface="Calibri"/>
              <a:cs typeface="Calibri"/>
            </a:endParaRPr>
          </a:p>
        </p:txBody>
      </p:sp>
      <p:sp>
        <p:nvSpPr>
          <p:cNvPr id="13" name="Content Placeholder 2"/>
          <p:cNvSpPr>
            <a:spLocks noGrp="1"/>
          </p:cNvSpPr>
          <p:nvPr>
            <p:ph idx="1"/>
          </p:nvPr>
        </p:nvSpPr>
        <p:spPr>
          <a:xfrm>
            <a:off x="423080" y="852534"/>
            <a:ext cx="8397069" cy="5167265"/>
          </a:xfrm>
        </p:spPr>
        <p:txBody>
          <a:bodyPr/>
          <a:lstStyle/>
          <a:p>
            <a:pPr algn="just">
              <a:buClr>
                <a:srgbClr val="FF0000"/>
              </a:buClr>
              <a:buFont typeface="Wingdings" panose="05000000000000000000" pitchFamily="2" charset="2"/>
              <a:buChar char="q"/>
            </a:pPr>
            <a:r>
              <a:rPr lang="en-US" sz="2200" dirty="0" smtClean="0">
                <a:latin typeface="Calibri"/>
                <a:cs typeface="Calibri"/>
              </a:rPr>
              <a:t>Each EPWP Sector is expected to set an overall minimum labour intensity for the Sector and  appropriate minima for its various sub-programmes.</a:t>
            </a:r>
          </a:p>
          <a:p>
            <a:pPr algn="just">
              <a:buClr>
                <a:srgbClr val="FF0000"/>
              </a:buClr>
              <a:buFont typeface="Wingdings" panose="05000000000000000000" pitchFamily="2" charset="2"/>
              <a:buChar char="q"/>
            </a:pPr>
            <a:r>
              <a:rPr lang="en-US" sz="2200" dirty="0" smtClean="0">
                <a:latin typeface="Calibri"/>
                <a:cs typeface="Calibri"/>
              </a:rPr>
              <a:t>Minimum labour intensity is the threshold that should be exceeded, rather than aimed for.</a:t>
            </a:r>
            <a:endParaRPr lang="en-ZA" sz="2200" dirty="0">
              <a:latin typeface="Calibri"/>
              <a:cs typeface="Calibri"/>
            </a:endParaRPr>
          </a:p>
          <a:p>
            <a:pPr algn="just">
              <a:buClr>
                <a:srgbClr val="FF0000"/>
              </a:buClr>
              <a:buFont typeface="Wingdings" panose="05000000000000000000" pitchFamily="2" charset="2"/>
              <a:buChar char="q"/>
            </a:pPr>
            <a:r>
              <a:rPr lang="en-ZA" sz="2200" dirty="0" smtClean="0">
                <a:latin typeface="Calibri"/>
                <a:cs typeface="Arial" panose="020B0604020202020204" pitchFamily="34" charset="0"/>
              </a:rPr>
              <a:t>There is no set maximum labour intensity, as this will be dictated by the nature of the project and the relative values of the cost elements (e.g. materials, equipment,  transport, supervision, labour)</a:t>
            </a:r>
          </a:p>
          <a:p>
            <a:pPr algn="just">
              <a:buClr>
                <a:srgbClr val="FF0000"/>
              </a:buClr>
              <a:buFont typeface="Wingdings" panose="05000000000000000000" pitchFamily="2" charset="2"/>
              <a:buChar char="q"/>
            </a:pPr>
            <a:r>
              <a:rPr lang="en-ZA" sz="2200" dirty="0" smtClean="0">
                <a:latin typeface="Calibri"/>
                <a:cs typeface="Arial" panose="020B0604020202020204" pitchFamily="34" charset="0"/>
              </a:rPr>
              <a:t>Even for a project that is highly </a:t>
            </a:r>
            <a:r>
              <a:rPr lang="en-ZA" sz="2200" b="1" dirty="0" smtClean="0">
                <a:latin typeface="Calibri"/>
                <a:cs typeface="Arial" panose="020B0604020202020204" pitchFamily="34" charset="0"/>
              </a:rPr>
              <a:t>LABOUR INTENSIVE </a:t>
            </a:r>
            <a:r>
              <a:rPr lang="en-ZA" sz="2200" dirty="0" smtClean="0">
                <a:latin typeface="Calibri"/>
                <a:cs typeface="Arial" panose="020B0604020202020204" pitchFamily="34" charset="0"/>
              </a:rPr>
              <a:t>(uses labour as the primary resource supported by machines as necessary) the </a:t>
            </a:r>
            <a:r>
              <a:rPr lang="en-ZA" sz="2200" b="1" dirty="0" smtClean="0">
                <a:latin typeface="Calibri"/>
                <a:cs typeface="Arial" panose="020B0604020202020204" pitchFamily="34" charset="0"/>
              </a:rPr>
              <a:t>LABOUR INTENSITY </a:t>
            </a:r>
            <a:r>
              <a:rPr lang="en-ZA" sz="2200" dirty="0" smtClean="0">
                <a:latin typeface="Calibri"/>
                <a:cs typeface="Arial" panose="020B0604020202020204" pitchFamily="34" charset="0"/>
              </a:rPr>
              <a:t>(expenditure on wages expressed as a % of total project expenditure) cannot exceed 100%.</a:t>
            </a:r>
          </a:p>
          <a:p>
            <a:pPr algn="just">
              <a:buClr>
                <a:srgbClr val="FF0000"/>
              </a:buClr>
              <a:buFont typeface="Wingdings" panose="05000000000000000000" pitchFamily="2" charset="2"/>
              <a:buChar char="q"/>
            </a:pPr>
            <a:r>
              <a:rPr lang="en-ZA" sz="2200" dirty="0" smtClean="0">
                <a:latin typeface="Calibri"/>
                <a:cs typeface="Arial" panose="020B0604020202020204" pitchFamily="34" charset="0"/>
              </a:rPr>
              <a:t>For example, a project such as community safety, in addition to paying wages, will still have costs such as uniforms and supervision. </a:t>
            </a:r>
            <a:endParaRPr lang="en-ZA" sz="22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146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9</a:t>
            </a:fld>
            <a:endParaRPr lang="en-US" sz="1400" dirty="0" smtClean="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a:extLst>
              <a:ext uri="{28A0092B-C50C-407E-A947-70E740481C1C}">
                <a14:useLocalDpi xmlns:a14="http://schemas.microsoft.com/office/drawing/2010/main"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20299"/>
            <a:ext cx="8496300"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36613"/>
            <a:ext cx="91440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4" name="Rectangle 1"/>
          <p:cNvSpPr>
            <a:spLocks noChangeArrowheads="1"/>
          </p:cNvSpPr>
          <p:nvPr/>
        </p:nvSpPr>
        <p:spPr bwMode="auto">
          <a:xfrm>
            <a:off x="1647825" y="322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dirty="0" smtClean="0">
                <a:solidFill>
                  <a:srgbClr val="000000"/>
                </a:solidFill>
                <a:latin typeface="Arial" pitchFamily="34" charset="0"/>
              </a:rPr>
              <a:t/>
            </a:r>
            <a:br>
              <a:rPr lang="en-US" dirty="0" smtClean="0">
                <a:solidFill>
                  <a:srgbClr val="000000"/>
                </a:solidFill>
                <a:latin typeface="Arial" pitchFamily="34" charset="0"/>
              </a:rPr>
            </a:br>
            <a:endParaRPr lang="en-US" dirty="0" smtClean="0">
              <a:solidFill>
                <a:srgbClr val="000000"/>
              </a:solidFill>
              <a:latin typeface="Arial" pitchFamily="34" charset="0"/>
            </a:endParaRPr>
          </a:p>
        </p:txBody>
      </p:sp>
      <p:sp>
        <p:nvSpPr>
          <p:cNvPr id="7" name="Rectangle 1"/>
          <p:cNvSpPr>
            <a:spLocks noChangeArrowheads="1"/>
          </p:cNvSpPr>
          <p:nvPr/>
        </p:nvSpPr>
        <p:spPr bwMode="auto">
          <a:xfrm>
            <a:off x="1781175"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ZA" dirty="0" smtClean="0">
                <a:solidFill>
                  <a:srgbClr val="000000"/>
                </a:solidFill>
                <a:latin typeface="Arial" pitchFamily="34" charset="0"/>
                <a:cs typeface="Arial" pitchFamily="34" charset="0"/>
              </a:rPr>
              <a:t/>
            </a:r>
            <a:br>
              <a:rPr lang="en-ZA" dirty="0" smtClean="0">
                <a:solidFill>
                  <a:srgbClr val="000000"/>
                </a:solidFill>
                <a:latin typeface="Arial" pitchFamily="34" charset="0"/>
                <a:cs typeface="Arial" pitchFamily="34" charset="0"/>
              </a:rPr>
            </a:br>
            <a:endParaRPr lang="en-ZA" dirty="0" smtClean="0">
              <a:solidFill>
                <a:srgbClr val="000000"/>
              </a:solidFill>
              <a:latin typeface="Arial" pitchFamily="34" charset="0"/>
              <a:cs typeface="Arial" pitchFamily="34" charset="0"/>
            </a:endParaRPr>
          </a:p>
        </p:txBody>
      </p:sp>
      <p:sp>
        <p:nvSpPr>
          <p:cNvPr id="12" name="Rectangle 11"/>
          <p:cNvSpPr/>
          <p:nvPr/>
        </p:nvSpPr>
        <p:spPr>
          <a:xfrm>
            <a:off x="323850" y="152400"/>
            <a:ext cx="8496300" cy="584775"/>
          </a:xfrm>
          <a:prstGeom prst="rect">
            <a:avLst/>
          </a:prstGeom>
        </p:spPr>
        <p:txBody>
          <a:bodyPr wrap="square">
            <a:spAutoFit/>
          </a:bodyPr>
          <a:lstStyle/>
          <a:p>
            <a:r>
              <a:rPr lang="en-US" sz="3200" b="1" dirty="0" smtClean="0">
                <a:latin typeface="Calibri"/>
                <a:cs typeface="Calibri"/>
              </a:rPr>
              <a:t>EPWP LABOUR INTENSITY TRENDS IN PHASE 1&amp;2</a:t>
            </a:r>
            <a:endParaRPr lang="en-US" sz="3200" b="1" dirty="0">
              <a:latin typeface="Calibri"/>
              <a:cs typeface="Calibri"/>
            </a:endParaRPr>
          </a:p>
        </p:txBody>
      </p:sp>
      <p:sp>
        <p:nvSpPr>
          <p:cNvPr id="13" name="Content Placeholder 2"/>
          <p:cNvSpPr>
            <a:spLocks noGrp="1"/>
          </p:cNvSpPr>
          <p:nvPr>
            <p:ph idx="1"/>
          </p:nvPr>
        </p:nvSpPr>
        <p:spPr>
          <a:xfrm>
            <a:off x="423080" y="852534"/>
            <a:ext cx="8397069" cy="5167265"/>
          </a:xfrm>
        </p:spPr>
        <p:txBody>
          <a:bodyPr/>
          <a:lstStyle/>
          <a:p>
            <a:pPr>
              <a:buClr>
                <a:srgbClr val="FF0000"/>
              </a:buClr>
              <a:buFont typeface="Wingdings" pitchFamily="2" charset="2"/>
              <a:buChar char="q"/>
            </a:pPr>
            <a:r>
              <a:rPr lang="en-GB" sz="2800" dirty="0"/>
              <a:t>The EPWP Infrastructure Sector data analysis </a:t>
            </a:r>
            <a:r>
              <a:rPr lang="en-GB" sz="2800" dirty="0" smtClean="0"/>
              <a:t>for the period 2004 to 2012 is </a:t>
            </a:r>
            <a:r>
              <a:rPr lang="en-GB" sz="2800" dirty="0"/>
              <a:t>based on the following labour intensity categories;</a:t>
            </a:r>
          </a:p>
          <a:p>
            <a:pPr lvl="1">
              <a:buClr>
                <a:srgbClr val="FF0000"/>
              </a:buClr>
              <a:buFont typeface="Wingdings" pitchFamily="2" charset="2"/>
              <a:buChar char="§"/>
            </a:pPr>
            <a:r>
              <a:rPr lang="en-GB" sz="2400" dirty="0"/>
              <a:t>&lt;1% (these are capital intensive projects reported under the EPWP),</a:t>
            </a:r>
          </a:p>
          <a:p>
            <a:pPr lvl="1">
              <a:buClr>
                <a:srgbClr val="FF0000"/>
              </a:buClr>
              <a:buFont typeface="Wingdings" pitchFamily="2" charset="2"/>
              <a:buChar char="§"/>
            </a:pPr>
            <a:r>
              <a:rPr lang="en-GB" sz="2400" dirty="0"/>
              <a:t>&gt;1% but &lt;5% (Typically capital intensive projects)</a:t>
            </a:r>
          </a:p>
          <a:p>
            <a:pPr lvl="1">
              <a:buClr>
                <a:srgbClr val="FF0000"/>
              </a:buClr>
              <a:buFont typeface="Wingdings" pitchFamily="2" charset="2"/>
              <a:buChar char="§"/>
            </a:pPr>
            <a:r>
              <a:rPr lang="en-GB" sz="2400" dirty="0"/>
              <a:t>&gt;5% but &lt;10% (Mainly capital intensive projects plus some labour intensive construction projects</a:t>
            </a:r>
          </a:p>
          <a:p>
            <a:pPr lvl="1">
              <a:buClr>
                <a:srgbClr val="FF0000"/>
              </a:buClr>
              <a:buFont typeface="Wingdings" pitchFamily="2" charset="2"/>
              <a:buChar char="§"/>
            </a:pPr>
            <a:r>
              <a:rPr lang="en-GB" sz="2400" dirty="0"/>
              <a:t>&gt;10% but &lt;50% (Typical labour intensive projects)</a:t>
            </a:r>
          </a:p>
          <a:p>
            <a:pPr lvl="1">
              <a:buClr>
                <a:srgbClr val="FF0000"/>
              </a:buClr>
              <a:buFont typeface="Wingdings" pitchFamily="2" charset="2"/>
              <a:buChar char="§"/>
            </a:pPr>
            <a:r>
              <a:rPr lang="en-GB" sz="2400" dirty="0"/>
              <a:t>&gt;50% but &lt;100 (typical labour intensive maintenance projects)</a:t>
            </a:r>
          </a:p>
          <a:p>
            <a:pPr lvl="1">
              <a:buClr>
                <a:srgbClr val="FF0000"/>
              </a:buClr>
              <a:buFont typeface="Wingdings" pitchFamily="2" charset="2"/>
              <a:buChar char="§"/>
            </a:pPr>
            <a:r>
              <a:rPr lang="en-GB" sz="2400" dirty="0"/>
              <a:t>&gt;100% (not possible, error in </a:t>
            </a:r>
            <a:r>
              <a:rPr lang="en-GB" sz="2400" dirty="0" smtClean="0"/>
              <a:t>reporting e.g. project cost)</a:t>
            </a:r>
            <a:endParaRPr lang="en-GB" sz="2400" dirty="0"/>
          </a:p>
          <a:p>
            <a:pPr algn="just">
              <a:buClr>
                <a:srgbClr val="FF0000"/>
              </a:buClr>
              <a:buFont typeface="Wingdings" panose="05000000000000000000" pitchFamily="2" charset="2"/>
              <a:buChar char="q"/>
            </a:pPr>
            <a:endParaRPr lang="en-ZA" sz="2200" dirty="0">
              <a:latin typeface="Arial" panose="020B0604020202020204" pitchFamily="34" charset="0"/>
              <a:cs typeface="Arial" panose="020B0604020202020204" pitchFamily="34" charset="0"/>
            </a:endParaRPr>
          </a:p>
        </p:txBody>
      </p:sp>
      <p:pic>
        <p:nvPicPr>
          <p:cNvPr id="11" name="Picture 4" descr="ILO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0200" y="6237288"/>
            <a:ext cx="685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1096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18595</TotalTime>
  <Words>3467</Words>
  <Application>Microsoft Office PowerPoint</Application>
  <PresentationFormat>On-screen Show (4:3)</PresentationFormat>
  <Paragraphs>649</Paragraphs>
  <Slides>39</Slides>
  <Notes>17</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Blank</vt:lpstr>
      <vt:lpstr>Office Theme</vt:lpstr>
      <vt:lpstr>PowerPoint Presentation</vt:lpstr>
      <vt:lpstr>PowerPoint Presentation</vt:lpstr>
      <vt:lpstr>PowerPoint Presentation</vt:lpstr>
      <vt:lpstr>PowerPoint Presentation</vt:lpstr>
      <vt:lpstr>PowerPoint Presentation</vt:lpstr>
      <vt:lpstr>WHAT IS LABOUR INTENSITY &amp; WHY IS IT IMPORTANT?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LIVELIHOODS ASSETS PILLARS</vt:lpstr>
      <vt:lpstr>PowerPoint Presentation</vt:lpstr>
      <vt:lpstr>HUMAN CAPITAL</vt:lpstr>
      <vt:lpstr>NATURAL CAPITAL</vt:lpstr>
      <vt:lpstr>PHYSICAL CAPITAL</vt:lpstr>
      <vt:lpstr>FINANCIAL CAPITAL</vt:lpstr>
      <vt:lpstr>SOCIAL CAPITAL</vt:lpstr>
      <vt:lpstr>THE ASSET MIX</vt:lpstr>
      <vt:lpstr>“VULNERABILITY” CONTEXT</vt:lpstr>
      <vt:lpstr>PowerPoint Presentation</vt:lpstr>
      <vt:lpstr>POLICIES, INSTITUTIONS &amp; PROCESSES</vt:lpstr>
      <vt:lpstr>PowerPoint Presentation</vt:lpstr>
      <vt:lpstr>LIVELIHOOD STRATEGIES</vt:lpstr>
      <vt:lpstr>THE SUSTAINABLE LIVELIHOODS FRAMEWORK</vt:lpstr>
      <vt:lpstr>OBJECTIVES OF SL INTERVENTIONS</vt:lpstr>
      <vt:lpstr>KEY CONSIDERATIONS</vt:lpstr>
      <vt:lpstr>PowerPoint Presentation</vt:lpstr>
      <vt:lpstr>PowerPoint Presentation</vt:lpstr>
    </vt:vector>
  </TitlesOfParts>
  <Company>NDPW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Gamelihle Sibanda</dc:creator>
  <cp:lastModifiedBy>Sibanda</cp:lastModifiedBy>
  <cp:revision>501</cp:revision>
  <dcterms:created xsi:type="dcterms:W3CDTF">2013-11-13T07:35:12Z</dcterms:created>
  <dcterms:modified xsi:type="dcterms:W3CDTF">2014-11-25T16:44:27Z</dcterms:modified>
</cp:coreProperties>
</file>